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3"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90E2D-DD45-406D-911C-CB2DECE7145A}"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319042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90E2D-DD45-406D-911C-CB2DECE7145A}"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250649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90E2D-DD45-406D-911C-CB2DECE7145A}"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206945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90E2D-DD45-406D-911C-CB2DECE7145A}"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370154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90E2D-DD45-406D-911C-CB2DECE7145A}"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144042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90E2D-DD45-406D-911C-CB2DECE7145A}"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187255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90E2D-DD45-406D-911C-CB2DECE7145A}"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204271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90E2D-DD45-406D-911C-CB2DECE7145A}"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159793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90E2D-DD45-406D-911C-CB2DECE7145A}"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239513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90E2D-DD45-406D-911C-CB2DECE7145A}"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369170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90E2D-DD45-406D-911C-CB2DECE7145A}"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00D4-7A5D-4E98-9BC4-0BFAA4DF9BDB}" type="slidenum">
              <a:rPr lang="en-US" smtClean="0"/>
              <a:t>‹#›</a:t>
            </a:fld>
            <a:endParaRPr lang="en-US"/>
          </a:p>
        </p:txBody>
      </p:sp>
    </p:spTree>
    <p:extLst>
      <p:ext uri="{BB962C8B-B14F-4D97-AF65-F5344CB8AC3E}">
        <p14:creationId xmlns:p14="http://schemas.microsoft.com/office/powerpoint/2010/main" val="1645947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90E2D-DD45-406D-911C-CB2DECE7145A}"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F00D4-7A5D-4E98-9BC4-0BFAA4DF9BDB}" type="slidenum">
              <a:rPr lang="en-US" smtClean="0"/>
              <a:t>‹#›</a:t>
            </a:fld>
            <a:endParaRPr lang="en-US"/>
          </a:p>
        </p:txBody>
      </p:sp>
    </p:spTree>
    <p:extLst>
      <p:ext uri="{BB962C8B-B14F-4D97-AF65-F5344CB8AC3E}">
        <p14:creationId xmlns:p14="http://schemas.microsoft.com/office/powerpoint/2010/main" val="42201316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Biblical Look at</a:t>
            </a:r>
            <a:br>
              <a:rPr lang="en-US" dirty="0" smtClean="0"/>
            </a:br>
            <a:r>
              <a:rPr lang="en-US" dirty="0" smtClean="0"/>
              <a:t>Stewardship</a:t>
            </a:r>
            <a:endParaRPr lang="en-US" dirty="0"/>
          </a:p>
        </p:txBody>
      </p:sp>
      <p:sp>
        <p:nvSpPr>
          <p:cNvPr id="3" name="Subtitle 2"/>
          <p:cNvSpPr>
            <a:spLocks noGrp="1"/>
          </p:cNvSpPr>
          <p:nvPr>
            <p:ph type="subTitle" idx="1"/>
          </p:nvPr>
        </p:nvSpPr>
        <p:spPr/>
        <p:txBody>
          <a:bodyPr/>
          <a:lstStyle/>
          <a:p>
            <a:r>
              <a:rPr lang="en-US" dirty="0" smtClean="0"/>
              <a:t>Pastor Chick Lane</a:t>
            </a:r>
          </a:p>
        </p:txBody>
      </p:sp>
    </p:spTree>
    <p:extLst>
      <p:ext uri="{BB962C8B-B14F-4D97-AF65-F5344CB8AC3E}">
        <p14:creationId xmlns:p14="http://schemas.microsoft.com/office/powerpoint/2010/main" val="813016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Morning Prayer</a:t>
            </a:r>
            <a:endParaRPr lang="en-US" dirty="0"/>
          </a:p>
        </p:txBody>
      </p:sp>
      <p:sp>
        <p:nvSpPr>
          <p:cNvPr id="3" name="Content Placeholder 2"/>
          <p:cNvSpPr>
            <a:spLocks noGrp="1"/>
          </p:cNvSpPr>
          <p:nvPr>
            <p:ph sz="half" idx="1"/>
          </p:nvPr>
        </p:nvSpPr>
        <p:spPr/>
        <p:txBody>
          <a:bodyPr>
            <a:normAutofit/>
          </a:bodyPr>
          <a:lstStyle/>
          <a:p>
            <a:pPr marL="0" indent="0">
              <a:buNone/>
            </a:pPr>
            <a:r>
              <a:rPr lang="en-US" sz="3600" dirty="0" smtClean="0"/>
              <a:t>“Into your hands we commend ourselves: our bodies, our souls, and all that is ours.”</a:t>
            </a:r>
            <a:endParaRPr lang="en-US" sz="3600" dirty="0"/>
          </a:p>
        </p:txBody>
      </p:sp>
      <p:sp>
        <p:nvSpPr>
          <p:cNvPr id="4" name="Content Placeholder 3"/>
          <p:cNvSpPr>
            <a:spLocks noGrp="1"/>
          </p:cNvSpPr>
          <p:nvPr>
            <p:ph sz="half" idx="2"/>
          </p:nvPr>
        </p:nvSpPr>
        <p:spPr/>
        <p:txBody>
          <a:bodyPr/>
          <a:lstStyle/>
          <a:p>
            <a:pPr marL="0" indent="0">
              <a:buNone/>
            </a:pPr>
            <a:r>
              <a:rPr lang="en-US" sz="3600" dirty="0" smtClean="0"/>
              <a:t>“Into your hands we commend ourselves: our bodies, our souls, and all that is yours.”</a:t>
            </a:r>
          </a:p>
          <a:p>
            <a:pPr marL="0" indent="0">
              <a:buNone/>
            </a:pPr>
            <a:endParaRPr lang="en-US" dirty="0"/>
          </a:p>
        </p:txBody>
      </p:sp>
    </p:spTree>
    <p:extLst>
      <p:ext uri="{BB962C8B-B14F-4D97-AF65-F5344CB8AC3E}">
        <p14:creationId xmlns:p14="http://schemas.microsoft.com/office/powerpoint/2010/main" val="300789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0600"/>
            <a:ext cx="8229600" cy="1858962"/>
          </a:xfrm>
        </p:spPr>
        <p:txBody>
          <a:bodyPr>
            <a:normAutofit/>
          </a:bodyPr>
          <a:lstStyle/>
          <a:p>
            <a:r>
              <a:rPr lang="en-US" dirty="0" smtClean="0"/>
              <a:t>It all belongs to God.</a:t>
            </a:r>
            <a:br>
              <a:rPr lang="en-US" dirty="0" smtClean="0"/>
            </a:br>
            <a:endParaRPr lang="en-US" dirty="0"/>
          </a:p>
        </p:txBody>
      </p:sp>
      <p:sp>
        <p:nvSpPr>
          <p:cNvPr id="2" name="TextBox 1"/>
          <p:cNvSpPr txBox="1"/>
          <p:nvPr/>
        </p:nvSpPr>
        <p:spPr>
          <a:xfrm>
            <a:off x="1752600" y="3048000"/>
            <a:ext cx="5562600" cy="769441"/>
          </a:xfrm>
          <a:prstGeom prst="rect">
            <a:avLst/>
          </a:prstGeom>
          <a:noFill/>
        </p:spPr>
        <p:txBody>
          <a:bodyPr wrap="square" rtlCol="0">
            <a:spAutoFit/>
          </a:bodyPr>
          <a:lstStyle/>
          <a:p>
            <a:pPr algn="ctr"/>
            <a:r>
              <a:rPr lang="en-US" sz="4400" dirty="0" smtClean="0"/>
              <a:t>We are stewards.</a:t>
            </a:r>
            <a:endParaRPr lang="en-US" sz="4400" dirty="0"/>
          </a:p>
        </p:txBody>
      </p:sp>
    </p:spTree>
    <p:extLst>
      <p:ext uri="{BB962C8B-B14F-4D97-AF65-F5344CB8AC3E}">
        <p14:creationId xmlns:p14="http://schemas.microsoft.com/office/powerpoint/2010/main" val="60188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We are stewards.</a:t>
            </a:r>
            <a:endParaRPr lang="en-US" dirty="0"/>
          </a:p>
        </p:txBody>
      </p:sp>
      <p:sp>
        <p:nvSpPr>
          <p:cNvPr id="4" name="Content Placeholder 3"/>
          <p:cNvSpPr>
            <a:spLocks noGrp="1"/>
          </p:cNvSpPr>
          <p:nvPr>
            <p:ph idx="1"/>
          </p:nvPr>
        </p:nvSpPr>
        <p:spPr/>
        <p:txBody>
          <a:bodyPr/>
          <a:lstStyle/>
          <a:p>
            <a:pPr marL="0" indent="0">
              <a:buNone/>
            </a:pPr>
            <a:r>
              <a:rPr lang="en-US" dirty="0"/>
              <a:t>I Corinthians 4:1-2</a:t>
            </a:r>
          </a:p>
          <a:p>
            <a:pPr marL="0" indent="0">
              <a:buNone/>
            </a:pPr>
            <a:r>
              <a:rPr lang="en-US" dirty="0" smtClean="0"/>
              <a:t>Think </a:t>
            </a:r>
            <a:r>
              <a:rPr lang="en-US" dirty="0"/>
              <a:t>of us in this way, as servants of Christ and stewards of God’s mysteries.  Moreover, it is required of stewards that they be found trustworthy.</a:t>
            </a:r>
          </a:p>
          <a:p>
            <a:pPr marL="0" indent="0">
              <a:buNone/>
            </a:pPr>
            <a:endParaRPr lang="en-US" dirty="0"/>
          </a:p>
        </p:txBody>
      </p:sp>
    </p:spTree>
    <p:extLst>
      <p:ext uri="{BB962C8B-B14F-4D97-AF65-F5344CB8AC3E}">
        <p14:creationId xmlns:p14="http://schemas.microsoft.com/office/powerpoint/2010/main" val="2725332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We are stewards.</a:t>
            </a:r>
            <a:endParaRPr lang="en-US" dirty="0"/>
          </a:p>
        </p:txBody>
      </p:sp>
      <p:sp>
        <p:nvSpPr>
          <p:cNvPr id="3" name="Content Placeholder 2"/>
          <p:cNvSpPr>
            <a:spLocks noGrp="1"/>
          </p:cNvSpPr>
          <p:nvPr>
            <p:ph idx="1"/>
          </p:nvPr>
        </p:nvSpPr>
        <p:spPr>
          <a:xfrm>
            <a:off x="457200" y="1981200"/>
            <a:ext cx="8229600" cy="2971800"/>
          </a:xfrm>
        </p:spPr>
        <p:txBody>
          <a:bodyPr/>
          <a:lstStyle/>
          <a:p>
            <a:pPr marL="0" indent="0">
              <a:buNone/>
            </a:pPr>
            <a:r>
              <a:rPr lang="en-US" dirty="0"/>
              <a:t>I Peter 4:10</a:t>
            </a:r>
          </a:p>
          <a:p>
            <a:pPr marL="0" indent="0">
              <a:buNone/>
            </a:pPr>
            <a:r>
              <a:rPr lang="en-US" dirty="0"/>
              <a:t>Like good stewards of the manifold grace of God, serve one another with whatever gift each of you has received.</a:t>
            </a:r>
          </a:p>
          <a:p>
            <a:pPr marL="0" indent="0">
              <a:buNone/>
            </a:pPr>
            <a:endParaRPr lang="en-US" dirty="0"/>
          </a:p>
        </p:txBody>
      </p:sp>
    </p:spTree>
    <p:extLst>
      <p:ext uri="{BB962C8B-B14F-4D97-AF65-F5344CB8AC3E}">
        <p14:creationId xmlns:p14="http://schemas.microsoft.com/office/powerpoint/2010/main" val="4098485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 warden – the keeper of the sty.</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1524000"/>
            <a:ext cx="6700838" cy="4910458"/>
          </a:xfrm>
        </p:spPr>
      </p:pic>
    </p:spTree>
    <p:extLst>
      <p:ext uri="{BB962C8B-B14F-4D97-AF65-F5344CB8AC3E}">
        <p14:creationId xmlns:p14="http://schemas.microsoft.com/office/powerpoint/2010/main" val="233280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Steward – a most important and prestigious role</a:t>
            </a:r>
            <a:endParaRPr lang="en-US" dirty="0"/>
          </a:p>
        </p:txBody>
      </p:sp>
      <p:sp>
        <p:nvSpPr>
          <p:cNvPr id="3" name="Content Placeholder 2"/>
          <p:cNvSpPr>
            <a:spLocks noGrp="1"/>
          </p:cNvSpPr>
          <p:nvPr>
            <p:ph idx="1"/>
          </p:nvPr>
        </p:nvSpPr>
        <p:spPr/>
        <p:txBody>
          <a:bodyPr/>
          <a:lstStyle/>
          <a:p>
            <a:pPr marL="0" indent="0">
              <a:buNone/>
            </a:pPr>
            <a:r>
              <a:rPr lang="en-US" dirty="0" smtClean="0"/>
              <a:t>Genesis 39:1-6a</a:t>
            </a:r>
          </a:p>
          <a:p>
            <a:pPr marL="0" indent="0">
              <a:buNone/>
            </a:pPr>
            <a:r>
              <a:rPr lang="en-US" dirty="0" smtClean="0"/>
              <a:t>Now Joseph was taken down to Egypt, and Potiphar, an officer of Pharaoh…bought him.  The Lord was with Joseph….  His master saw that the Lord was with him, and that the Lord caused all that he did to prosper in his hands. …He made him overseer in his house and over all that he had.  </a:t>
            </a:r>
            <a:endParaRPr lang="en-US" dirty="0"/>
          </a:p>
        </p:txBody>
      </p:sp>
    </p:spTree>
    <p:extLst>
      <p:ext uri="{BB962C8B-B14F-4D97-AF65-F5344CB8AC3E}">
        <p14:creationId xmlns:p14="http://schemas.microsoft.com/office/powerpoint/2010/main" val="4108608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Steward – a most important and prestigious role</a:t>
            </a:r>
          </a:p>
        </p:txBody>
      </p:sp>
      <p:sp>
        <p:nvSpPr>
          <p:cNvPr id="3" name="Content Placeholder 2"/>
          <p:cNvSpPr>
            <a:spLocks noGrp="1"/>
          </p:cNvSpPr>
          <p:nvPr>
            <p:ph idx="1"/>
          </p:nvPr>
        </p:nvSpPr>
        <p:spPr/>
        <p:txBody>
          <a:bodyPr/>
          <a:lstStyle/>
          <a:p>
            <a:pPr marL="0" indent="0">
              <a:buNone/>
            </a:pPr>
            <a:r>
              <a:rPr lang="en-US" dirty="0" smtClean="0"/>
              <a:t>God thinks so highly of you that God has chosen to entrust some of what God owns into </a:t>
            </a:r>
          </a:p>
          <a:p>
            <a:r>
              <a:rPr lang="en-US" dirty="0" smtClean="0"/>
              <a:t>your care</a:t>
            </a:r>
          </a:p>
          <a:p>
            <a:r>
              <a:rPr lang="en-US" dirty="0"/>
              <a:t>y</a:t>
            </a:r>
            <a:r>
              <a:rPr lang="en-US" dirty="0" smtClean="0"/>
              <a:t>our management</a:t>
            </a:r>
          </a:p>
          <a:p>
            <a:r>
              <a:rPr lang="en-US" dirty="0"/>
              <a:t>y</a:t>
            </a:r>
            <a:r>
              <a:rPr lang="en-US" dirty="0" smtClean="0"/>
              <a:t>our stewardship</a:t>
            </a:r>
            <a:endParaRPr lang="en-US" dirty="0"/>
          </a:p>
        </p:txBody>
      </p:sp>
    </p:spTree>
    <p:extLst>
      <p:ext uri="{BB962C8B-B14F-4D97-AF65-F5344CB8AC3E}">
        <p14:creationId xmlns:p14="http://schemas.microsoft.com/office/powerpoint/2010/main" val="17439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0600"/>
            <a:ext cx="8229600" cy="1858962"/>
          </a:xfrm>
        </p:spPr>
        <p:txBody>
          <a:bodyPr>
            <a:normAutofit/>
          </a:bodyPr>
          <a:lstStyle/>
          <a:p>
            <a:r>
              <a:rPr lang="en-US" dirty="0" smtClean="0"/>
              <a:t>It all belongs to God.</a:t>
            </a:r>
            <a:br>
              <a:rPr lang="en-US" dirty="0" smtClean="0"/>
            </a:br>
            <a:endParaRPr lang="en-US" dirty="0"/>
          </a:p>
        </p:txBody>
      </p:sp>
      <p:sp>
        <p:nvSpPr>
          <p:cNvPr id="2" name="TextBox 1"/>
          <p:cNvSpPr txBox="1"/>
          <p:nvPr/>
        </p:nvSpPr>
        <p:spPr>
          <a:xfrm>
            <a:off x="1752600" y="3048000"/>
            <a:ext cx="5562600" cy="769441"/>
          </a:xfrm>
          <a:prstGeom prst="rect">
            <a:avLst/>
          </a:prstGeom>
          <a:noFill/>
        </p:spPr>
        <p:txBody>
          <a:bodyPr wrap="square" rtlCol="0">
            <a:spAutoFit/>
          </a:bodyPr>
          <a:lstStyle/>
          <a:p>
            <a:pPr algn="ctr"/>
            <a:r>
              <a:rPr lang="en-US" sz="4400" dirty="0" smtClean="0"/>
              <a:t>We are stewards.</a:t>
            </a:r>
            <a:endParaRPr lang="en-US" sz="4400" dirty="0"/>
          </a:p>
        </p:txBody>
      </p:sp>
    </p:spTree>
    <p:extLst>
      <p:ext uri="{BB962C8B-B14F-4D97-AF65-F5344CB8AC3E}">
        <p14:creationId xmlns:p14="http://schemas.microsoft.com/office/powerpoint/2010/main" val="206364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issues around money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7000" y="1793081"/>
            <a:ext cx="6350000" cy="4140200"/>
          </a:xfrm>
        </p:spPr>
      </p:pic>
    </p:spTree>
    <p:extLst>
      <p:ext uri="{BB962C8B-B14F-4D97-AF65-F5344CB8AC3E}">
        <p14:creationId xmlns:p14="http://schemas.microsoft.com/office/powerpoint/2010/main" val="3274128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issues around money</a:t>
            </a:r>
            <a:endParaRPr lang="en-US" dirty="0"/>
          </a:p>
        </p:txBody>
      </p:sp>
      <p:sp>
        <p:nvSpPr>
          <p:cNvPr id="3" name="Content Placeholder 2"/>
          <p:cNvSpPr>
            <a:spLocks noGrp="1"/>
          </p:cNvSpPr>
          <p:nvPr>
            <p:ph idx="1"/>
          </p:nvPr>
        </p:nvSpPr>
        <p:spPr/>
        <p:txBody>
          <a:bodyPr/>
          <a:lstStyle/>
          <a:p>
            <a:r>
              <a:rPr lang="en-US" dirty="0" smtClean="0"/>
              <a:t>How you earn money</a:t>
            </a:r>
          </a:p>
          <a:p>
            <a:r>
              <a:rPr lang="en-US" dirty="0" smtClean="0"/>
              <a:t>The duty and delight of generous living</a:t>
            </a:r>
            <a:endParaRPr lang="en-US" dirty="0"/>
          </a:p>
        </p:txBody>
      </p:sp>
    </p:spTree>
    <p:extLst>
      <p:ext uri="{BB962C8B-B14F-4D97-AF65-F5344CB8AC3E}">
        <p14:creationId xmlns:p14="http://schemas.microsoft.com/office/powerpoint/2010/main" val="13003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“stewardship” mean?</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pPr marL="0" indent="0">
              <a:buNone/>
            </a:pPr>
            <a:r>
              <a:rPr lang="en-US" dirty="0" smtClean="0"/>
              <a:t>For most people, “stewardship” is a code word.</a:t>
            </a:r>
          </a:p>
          <a:p>
            <a:pPr lvl="1"/>
            <a:r>
              <a:rPr lang="en-US" dirty="0" smtClean="0"/>
              <a:t>For most congregation members, it is code for “What the congregation does to get some of my money out of my pocket and into the offering plate.” </a:t>
            </a:r>
            <a:r>
              <a:rPr lang="en-US" dirty="0" smtClean="0">
                <a:solidFill>
                  <a:srgbClr val="FF0000"/>
                </a:solidFill>
              </a:rPr>
              <a:t>(and my job is to give just enough to not feel guilty)</a:t>
            </a:r>
          </a:p>
          <a:p>
            <a:pPr lvl="1"/>
            <a:r>
              <a:rPr lang="en-US" dirty="0" smtClean="0"/>
              <a:t>For most congregations, it is code for “Those things we have to do to get enough money to pay the bills.” </a:t>
            </a:r>
            <a:r>
              <a:rPr lang="en-US" dirty="0" smtClean="0">
                <a:solidFill>
                  <a:srgbClr val="FF0000"/>
                </a:solidFill>
              </a:rPr>
              <a:t>(and we know how well we have done at year end when we know if we have enough money to pay all the bills)</a:t>
            </a:r>
            <a:endParaRPr lang="en-US" dirty="0">
              <a:solidFill>
                <a:srgbClr val="FF0000"/>
              </a:solidFill>
            </a:endParaRPr>
          </a:p>
        </p:txBody>
      </p:sp>
    </p:spTree>
    <p:extLst>
      <p:ext uri="{BB962C8B-B14F-4D97-AF65-F5344CB8AC3E}">
        <p14:creationId xmlns:p14="http://schemas.microsoft.com/office/powerpoint/2010/main" val="248221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earn money</a:t>
            </a:r>
            <a:endParaRPr lang="en-US" dirty="0"/>
          </a:p>
        </p:txBody>
      </p:sp>
      <p:sp>
        <p:nvSpPr>
          <p:cNvPr id="3" name="Content Placeholder 2"/>
          <p:cNvSpPr>
            <a:spLocks noGrp="1"/>
          </p:cNvSpPr>
          <p:nvPr>
            <p:ph sz="half" idx="1"/>
          </p:nvPr>
        </p:nvSpPr>
        <p:spPr/>
        <p:txBody>
          <a:bodyPr/>
          <a:lstStyle/>
          <a:p>
            <a:pPr marL="0" indent="0">
              <a:buNone/>
            </a:pPr>
            <a:r>
              <a:rPr lang="en-US" sz="2400" dirty="0"/>
              <a:t>Exodus </a:t>
            </a:r>
            <a:r>
              <a:rPr lang="en-US" sz="2400" dirty="0" smtClean="0"/>
              <a:t>22:21-23:12 (portions)</a:t>
            </a:r>
            <a:endParaRPr lang="en-US" sz="2400" dirty="0"/>
          </a:p>
          <a:p>
            <a:pPr marL="0" indent="0">
              <a:buNone/>
            </a:pPr>
            <a:r>
              <a:rPr lang="en-US" sz="2400" dirty="0"/>
              <a:t>If you lend money to my people, to the poor among you, you shall not deal with them as a creditor; you shall not exact interest from </a:t>
            </a:r>
            <a:r>
              <a:rPr lang="en-US" sz="2400" dirty="0" smtClean="0"/>
              <a:t>them….</a:t>
            </a:r>
          </a:p>
          <a:p>
            <a:pPr marL="0" indent="0">
              <a:buNone/>
            </a:pPr>
            <a:r>
              <a:rPr lang="en-US" sz="2400" dirty="0"/>
              <a:t>You shall not pervert the justice due to your poor in their </a:t>
            </a:r>
            <a:r>
              <a:rPr lang="en-US" sz="2400" dirty="0" smtClean="0"/>
              <a:t>lawsuits….</a:t>
            </a:r>
          </a:p>
          <a:p>
            <a:pPr marL="0" indent="0">
              <a:buNone/>
            </a:pPr>
            <a:r>
              <a:rPr lang="en-US" sz="2400" dirty="0"/>
              <a:t>You shall not oppress a resident alien</a:t>
            </a:r>
            <a:r>
              <a:rPr lang="en-US" sz="2400" dirty="0" smtClean="0"/>
              <a:t>  </a:t>
            </a:r>
            <a:endParaRPr lang="en-US" sz="2400" dirty="0"/>
          </a:p>
        </p:txBody>
      </p:sp>
      <p:sp>
        <p:nvSpPr>
          <p:cNvPr id="4" name="Content Placeholder 3"/>
          <p:cNvSpPr>
            <a:spLocks noGrp="1"/>
          </p:cNvSpPr>
          <p:nvPr>
            <p:ph sz="half" idx="2"/>
          </p:nvPr>
        </p:nvSpPr>
        <p:spPr/>
        <p:txBody>
          <a:bodyPr/>
          <a:lstStyle/>
          <a:p>
            <a:pPr marL="0" indent="0">
              <a:buNone/>
            </a:pPr>
            <a:r>
              <a:rPr lang="en-US" sz="2400" dirty="0" smtClean="0"/>
              <a:t>John Wesley – “The Use of Money”</a:t>
            </a:r>
          </a:p>
          <a:p>
            <a:pPr marL="0" indent="0">
              <a:buNone/>
            </a:pPr>
            <a:endParaRPr lang="en-US" sz="2400" dirty="0"/>
          </a:p>
          <a:p>
            <a:pPr marL="0" indent="0">
              <a:buNone/>
            </a:pPr>
            <a:r>
              <a:rPr lang="en-US" sz="2400" dirty="0" smtClean="0"/>
              <a:t>Gain all you can without hurting yourself, your family, or your neighbor. (Then save all you can.  Then give all you can.)</a:t>
            </a:r>
          </a:p>
          <a:p>
            <a:pPr marL="0" indent="0">
              <a:buNone/>
            </a:pPr>
            <a:endParaRPr lang="en-US" dirty="0"/>
          </a:p>
        </p:txBody>
      </p:sp>
    </p:spTree>
    <p:extLst>
      <p:ext uri="{BB962C8B-B14F-4D97-AF65-F5344CB8AC3E}">
        <p14:creationId xmlns:p14="http://schemas.microsoft.com/office/powerpoint/2010/main" val="195942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duty and delight of generous living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 Timothy 6:17-19</a:t>
            </a:r>
          </a:p>
          <a:p>
            <a:pPr marL="0" indent="0">
              <a:buNone/>
            </a:pPr>
            <a:r>
              <a:rPr lang="en-US" dirty="0"/>
              <a:t>As for those who in the present age are rich, command them not to be haughty, or to set their hopes on the uncertainty of riches, but rather on God who richly provides us with everything for our enjoyment. They are to do good, to be rich in good works, generous, and ready to share, thus storing up for themselves the treasure of a good foundation for the future, so that they may take hold of the life that really is life.</a:t>
            </a:r>
          </a:p>
          <a:p>
            <a:pPr marL="0" indent="0">
              <a:buNone/>
            </a:pPr>
            <a:endParaRPr lang="en-US" dirty="0"/>
          </a:p>
        </p:txBody>
      </p:sp>
    </p:spTree>
    <p:extLst>
      <p:ext uri="{BB962C8B-B14F-4D97-AF65-F5344CB8AC3E}">
        <p14:creationId xmlns:p14="http://schemas.microsoft.com/office/powerpoint/2010/main" val="356910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duty and delight of generous living</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II Corinthians 9:6-8</a:t>
            </a:r>
          </a:p>
          <a:p>
            <a:pPr marL="0" indent="0">
              <a:buNone/>
            </a:pPr>
            <a:r>
              <a:rPr lang="en-US" dirty="0"/>
              <a:t>The point is this: the one who sows sparingly will also reap sparingly, and the one who sows bountifully will also reap bountifully. Each of you must give as you have made up your mind, not reluctantly or under compulsion, for God loves a cheerful giver. And God is able to provide you with every blessing in abundance, so that by always having enough of everything, you may share abundantly in every good work.</a:t>
            </a:r>
          </a:p>
          <a:p>
            <a:endParaRPr lang="en-US" dirty="0"/>
          </a:p>
        </p:txBody>
      </p:sp>
    </p:spTree>
    <p:extLst>
      <p:ext uri="{BB962C8B-B14F-4D97-AF65-F5344CB8AC3E}">
        <p14:creationId xmlns:p14="http://schemas.microsoft.com/office/powerpoint/2010/main" val="639542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threat of money</a:t>
            </a:r>
            <a:endParaRPr lang="en-US" dirty="0"/>
          </a:p>
        </p:txBody>
      </p:sp>
      <p:sp>
        <p:nvSpPr>
          <p:cNvPr id="3" name="Content Placeholder 2"/>
          <p:cNvSpPr>
            <a:spLocks noGrp="1"/>
          </p:cNvSpPr>
          <p:nvPr>
            <p:ph idx="1"/>
          </p:nvPr>
        </p:nvSpPr>
        <p:spPr/>
        <p:txBody>
          <a:bodyPr/>
          <a:lstStyle/>
          <a:p>
            <a:pPr marL="0" indent="0">
              <a:buNone/>
            </a:pPr>
            <a:r>
              <a:rPr lang="en-US" dirty="0"/>
              <a:t>Matthew 6:24</a:t>
            </a:r>
          </a:p>
          <a:p>
            <a:pPr marL="0" indent="0">
              <a:buNone/>
            </a:pPr>
            <a:r>
              <a:rPr lang="en-US" dirty="0"/>
              <a:t>No one can serve two masters; for a slave will either hate the one and love the other, or be devoted to the one and despise the other. You cannot serve God and wealth.</a:t>
            </a:r>
          </a:p>
          <a:p>
            <a:pPr marL="0" indent="0">
              <a:buNone/>
            </a:pPr>
            <a:endParaRPr lang="en-US" dirty="0"/>
          </a:p>
        </p:txBody>
      </p:sp>
    </p:spTree>
    <p:extLst>
      <p:ext uri="{BB962C8B-B14F-4D97-AF65-F5344CB8AC3E}">
        <p14:creationId xmlns:p14="http://schemas.microsoft.com/office/powerpoint/2010/main" val="1102527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686800" cy="1077218"/>
          </a:xfrm>
          <a:prstGeom prst="rect">
            <a:avLst/>
          </a:prstGeom>
          <a:noFill/>
        </p:spPr>
        <p:txBody>
          <a:bodyPr wrap="square" rtlCol="0">
            <a:spAutoFit/>
          </a:bodyPr>
          <a:lstStyle/>
          <a:p>
            <a:pPr algn="ctr"/>
            <a:r>
              <a:rPr lang="en-US" sz="3200" dirty="0" smtClean="0"/>
              <a:t>The threat of money is the power it can </a:t>
            </a:r>
          </a:p>
          <a:p>
            <a:pPr algn="ctr"/>
            <a:r>
              <a:rPr lang="en-US" sz="3200" dirty="0" smtClean="0"/>
              <a:t>exert in our lives.</a:t>
            </a:r>
            <a:endParaRPr lang="en-US" sz="3200" dirty="0"/>
          </a:p>
        </p:txBody>
      </p:sp>
      <p:sp>
        <p:nvSpPr>
          <p:cNvPr id="3" name="TextBox 2"/>
          <p:cNvSpPr txBox="1"/>
          <p:nvPr/>
        </p:nvSpPr>
        <p:spPr>
          <a:xfrm>
            <a:off x="990600" y="4038600"/>
            <a:ext cx="7543800" cy="1077218"/>
          </a:xfrm>
          <a:prstGeom prst="rect">
            <a:avLst/>
          </a:prstGeom>
          <a:noFill/>
        </p:spPr>
        <p:txBody>
          <a:bodyPr wrap="square" rtlCol="0">
            <a:spAutoFit/>
          </a:bodyPr>
          <a:lstStyle/>
          <a:p>
            <a:pPr algn="ctr"/>
            <a:r>
              <a:rPr lang="en-US" sz="3200" dirty="0"/>
              <a:t>“For where your treasure is, there your heart will be also.”  -- Luke 12:34</a:t>
            </a:r>
          </a:p>
        </p:txBody>
      </p:sp>
    </p:spTree>
    <p:extLst>
      <p:ext uri="{BB962C8B-B14F-4D97-AF65-F5344CB8AC3E}">
        <p14:creationId xmlns:p14="http://schemas.microsoft.com/office/powerpoint/2010/main" val="78250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r>
              <a:rPr lang="en-US" dirty="0" smtClean="0"/>
              <a:t>Where your money goes will cause your heart to go there as well.</a:t>
            </a:r>
            <a:br>
              <a:rPr lang="en-US" dirty="0" smtClean="0"/>
            </a:br>
            <a:endParaRPr lang="en-US" dirty="0"/>
          </a:p>
        </p:txBody>
      </p:sp>
    </p:spTree>
    <p:extLst>
      <p:ext uri="{BB962C8B-B14F-4D97-AF65-F5344CB8AC3E}">
        <p14:creationId xmlns:p14="http://schemas.microsoft.com/office/powerpoint/2010/main" val="2123398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“stewardship” mean?</a:t>
            </a:r>
            <a:endParaRPr lang="en-US" dirty="0"/>
          </a:p>
        </p:txBody>
      </p:sp>
      <p:sp>
        <p:nvSpPr>
          <p:cNvPr id="3" name="Content Placeholder 2"/>
          <p:cNvSpPr>
            <a:spLocks noGrp="1"/>
          </p:cNvSpPr>
          <p:nvPr>
            <p:ph idx="1"/>
          </p:nvPr>
        </p:nvSpPr>
        <p:spPr/>
        <p:txBody>
          <a:bodyPr/>
          <a:lstStyle/>
          <a:p>
            <a:pPr marL="0" indent="0">
              <a:buNone/>
            </a:pPr>
            <a:r>
              <a:rPr lang="en-US" dirty="0" smtClean="0"/>
              <a:t>When the bible talks about financial stewardship, </a:t>
            </a:r>
          </a:p>
          <a:p>
            <a:r>
              <a:rPr lang="en-US" dirty="0" smtClean="0"/>
              <a:t>It never talks about getting enough money to pay the bills.</a:t>
            </a:r>
          </a:p>
          <a:p>
            <a:r>
              <a:rPr lang="en-US" dirty="0" smtClean="0"/>
              <a:t>It always talks about how important it is for a child of God to align her/his financial life with her/his life in Christ.</a:t>
            </a:r>
            <a:endParaRPr lang="en-US" dirty="0"/>
          </a:p>
        </p:txBody>
      </p:sp>
    </p:spTree>
    <p:extLst>
      <p:ext uri="{BB962C8B-B14F-4D97-AF65-F5344CB8AC3E}">
        <p14:creationId xmlns:p14="http://schemas.microsoft.com/office/powerpoint/2010/main" val="427142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“stewardship” mean?</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pPr marL="0" indent="0">
              <a:buNone/>
            </a:pPr>
            <a:r>
              <a:rPr lang="en-US" dirty="0" smtClean="0"/>
              <a:t>For most people, “stewardship” is a code word.</a:t>
            </a:r>
          </a:p>
          <a:p>
            <a:pPr lvl="1"/>
            <a:r>
              <a:rPr lang="en-US" dirty="0" smtClean="0"/>
              <a:t>For most congregation members, it is code for “What the congregation does to get some of my money out of my pocket and into the offering plate.” </a:t>
            </a:r>
            <a:r>
              <a:rPr lang="en-US" dirty="0" smtClean="0">
                <a:solidFill>
                  <a:srgbClr val="FF0000"/>
                </a:solidFill>
              </a:rPr>
              <a:t>(and my job is to give just enough to not feel guilty)</a:t>
            </a:r>
          </a:p>
          <a:p>
            <a:pPr lvl="1"/>
            <a:r>
              <a:rPr lang="en-US" dirty="0" smtClean="0"/>
              <a:t>For most congregations, it is code for “Those things we have to do to get enough money to pay the bills.” </a:t>
            </a:r>
            <a:r>
              <a:rPr lang="en-US" dirty="0" smtClean="0">
                <a:solidFill>
                  <a:srgbClr val="FF0000"/>
                </a:solidFill>
              </a:rPr>
              <a:t>(and we know how well we have done at year end when we know if we have enough money to pay all the bills)</a:t>
            </a:r>
            <a:endParaRPr lang="en-US" dirty="0">
              <a:solidFill>
                <a:srgbClr val="FF0000"/>
              </a:solidFill>
            </a:endParaRPr>
          </a:p>
        </p:txBody>
      </p:sp>
    </p:spTree>
    <p:extLst>
      <p:ext uri="{BB962C8B-B14F-4D97-AF65-F5344CB8AC3E}">
        <p14:creationId xmlns:p14="http://schemas.microsoft.com/office/powerpoint/2010/main" val="247820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The most important thing you can do in stewardship ministry is to move the money conversation…</a:t>
            </a:r>
            <a:endParaRPr lang="en-US" dirty="0"/>
          </a:p>
        </p:txBody>
      </p:sp>
      <p:sp>
        <p:nvSpPr>
          <p:cNvPr id="3" name="Text Placeholder 2"/>
          <p:cNvSpPr>
            <a:spLocks noGrp="1"/>
          </p:cNvSpPr>
          <p:nvPr>
            <p:ph type="body" idx="1"/>
          </p:nvPr>
        </p:nvSpPr>
        <p:spPr>
          <a:xfrm>
            <a:off x="381000" y="3124200"/>
            <a:ext cx="4040188" cy="639762"/>
          </a:xfrm>
        </p:spPr>
        <p:txBody>
          <a:bodyPr>
            <a:normAutofit/>
          </a:bodyPr>
          <a:lstStyle/>
          <a:p>
            <a:r>
              <a:rPr lang="en-US" dirty="0"/>
              <a:t>F</a:t>
            </a:r>
            <a:r>
              <a:rPr lang="en-US" dirty="0" smtClean="0"/>
              <a:t>rom “Paying the Bills”	</a:t>
            </a:r>
            <a:endParaRPr lang="en-US" dirty="0"/>
          </a:p>
        </p:txBody>
      </p:sp>
      <p:sp>
        <p:nvSpPr>
          <p:cNvPr id="4" name="Content Placeholder 3"/>
          <p:cNvSpPr>
            <a:spLocks noGrp="1"/>
          </p:cNvSpPr>
          <p:nvPr>
            <p:ph sz="half" idx="2"/>
          </p:nvPr>
        </p:nvSpPr>
        <p:spPr>
          <a:xfrm>
            <a:off x="381000" y="4572000"/>
            <a:ext cx="4040188" cy="1554163"/>
          </a:xfrm>
        </p:spPr>
        <p:txBody>
          <a:bodyPr/>
          <a:lstStyle/>
          <a:p>
            <a:endParaRPr lang="en-US" dirty="0"/>
          </a:p>
        </p:txBody>
      </p:sp>
      <p:sp>
        <p:nvSpPr>
          <p:cNvPr id="5" name="Text Placeholder 4"/>
          <p:cNvSpPr>
            <a:spLocks noGrp="1"/>
          </p:cNvSpPr>
          <p:nvPr>
            <p:ph type="body" sz="quarter" idx="3"/>
          </p:nvPr>
        </p:nvSpPr>
        <p:spPr>
          <a:xfrm>
            <a:off x="4572000" y="3048000"/>
            <a:ext cx="4041775" cy="1055688"/>
          </a:xfrm>
        </p:spPr>
        <p:txBody>
          <a:bodyPr>
            <a:noAutofit/>
          </a:bodyPr>
          <a:lstStyle/>
          <a:p>
            <a:r>
              <a:rPr lang="en-US" dirty="0" smtClean="0"/>
              <a:t>To helping people connect faith and finances in their lives.</a:t>
            </a:r>
            <a:endParaRPr lang="en-US" dirty="0"/>
          </a:p>
        </p:txBody>
      </p:sp>
      <p:sp>
        <p:nvSpPr>
          <p:cNvPr id="6" name="Content Placeholder 5"/>
          <p:cNvSpPr>
            <a:spLocks noGrp="1"/>
          </p:cNvSpPr>
          <p:nvPr>
            <p:ph sz="quarter" idx="4"/>
          </p:nvPr>
        </p:nvSpPr>
        <p:spPr>
          <a:xfrm>
            <a:off x="4645025" y="4724399"/>
            <a:ext cx="4041775" cy="1401763"/>
          </a:xfrm>
        </p:spPr>
        <p:txBody>
          <a:bodyPr/>
          <a:lstStyle/>
          <a:p>
            <a:endParaRPr lang="en-US" dirty="0"/>
          </a:p>
        </p:txBody>
      </p:sp>
    </p:spTree>
    <p:extLst>
      <p:ext uri="{BB962C8B-B14F-4D97-AF65-F5344CB8AC3E}">
        <p14:creationId xmlns:p14="http://schemas.microsoft.com/office/powerpoint/2010/main" val="155291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2261061"/>
            <a:ext cx="5796182" cy="3474720"/>
          </a:xfrm>
          <a:prstGeom prst="rect">
            <a:avLst/>
          </a:prstGeom>
        </p:spPr>
      </p:pic>
      <p:sp>
        <p:nvSpPr>
          <p:cNvPr id="3" name="TextBox 2"/>
          <p:cNvSpPr txBox="1"/>
          <p:nvPr/>
        </p:nvSpPr>
        <p:spPr>
          <a:xfrm>
            <a:off x="430822" y="496669"/>
            <a:ext cx="8434745" cy="1754326"/>
          </a:xfrm>
          <a:prstGeom prst="rect">
            <a:avLst/>
          </a:prstGeom>
          <a:noFill/>
        </p:spPr>
        <p:txBody>
          <a:bodyPr wrap="none" rtlCol="0">
            <a:spAutoFit/>
          </a:bodyPr>
          <a:lstStyle/>
          <a:p>
            <a:pPr algn="ctr"/>
            <a:r>
              <a:rPr lang="en-US" sz="3600" dirty="0" smtClean="0"/>
              <a:t>What are you doing to help people improve </a:t>
            </a:r>
          </a:p>
          <a:p>
            <a:pPr algn="ctr"/>
            <a:r>
              <a:rPr lang="en-US" sz="3600" dirty="0"/>
              <a:t>t</a:t>
            </a:r>
            <a:r>
              <a:rPr lang="en-US" sz="3600" dirty="0" smtClean="0"/>
              <a:t>he intersection of faith and finances in</a:t>
            </a:r>
          </a:p>
          <a:p>
            <a:pPr algn="ctr"/>
            <a:r>
              <a:rPr lang="en-US" sz="3600" dirty="0" smtClean="0"/>
              <a:t>their lives?</a:t>
            </a:r>
            <a:endParaRPr lang="en-US" sz="3600" dirty="0"/>
          </a:p>
        </p:txBody>
      </p:sp>
    </p:spTree>
    <p:extLst>
      <p:ext uri="{BB962C8B-B14F-4D97-AF65-F5344CB8AC3E}">
        <p14:creationId xmlns:p14="http://schemas.microsoft.com/office/powerpoint/2010/main" val="3627848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“stewardship” mean?</a:t>
            </a:r>
            <a:endParaRPr lang="en-US" dirty="0"/>
          </a:p>
        </p:txBody>
      </p:sp>
      <p:sp>
        <p:nvSpPr>
          <p:cNvPr id="3" name="Content Placeholder 2"/>
          <p:cNvSpPr>
            <a:spLocks noGrp="1"/>
          </p:cNvSpPr>
          <p:nvPr>
            <p:ph idx="1"/>
          </p:nvPr>
        </p:nvSpPr>
        <p:spPr/>
        <p:txBody>
          <a:bodyPr/>
          <a:lstStyle/>
          <a:p>
            <a:pPr marL="0" indent="0">
              <a:buNone/>
            </a:pPr>
            <a:r>
              <a:rPr lang="en-US" dirty="0" smtClean="0"/>
              <a:t>Until we “crack the code” (“smash the code”?) and stop connecting stewardship with paying the bills, </a:t>
            </a:r>
          </a:p>
          <a:p>
            <a:pPr lvl="1"/>
            <a:r>
              <a:rPr lang="en-US" dirty="0" smtClean="0"/>
              <a:t>There is no hope for financial stewardship to become a part of a Christian’s walk with Jesus</a:t>
            </a:r>
          </a:p>
          <a:p>
            <a:pPr lvl="1"/>
            <a:r>
              <a:rPr lang="en-US" dirty="0" smtClean="0"/>
              <a:t>We are dooming ourselves to long faces every fall</a:t>
            </a:r>
            <a:endParaRPr lang="en-US" dirty="0"/>
          </a:p>
        </p:txBody>
      </p:sp>
    </p:spTree>
    <p:extLst>
      <p:ext uri="{BB962C8B-B14F-4D97-AF65-F5344CB8AC3E}">
        <p14:creationId xmlns:p14="http://schemas.microsoft.com/office/powerpoint/2010/main" val="281414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#1 Stewardship Resource</a:t>
            </a:r>
            <a:br>
              <a:rPr lang="en-US" dirty="0" smtClean="0"/>
            </a:br>
            <a:r>
              <a:rPr lang="en-US" dirty="0" smtClean="0"/>
              <a:t>regardless of your ministry setting</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pPr marL="0" indent="0" algn="ctr">
              <a:buNone/>
            </a:pPr>
            <a:r>
              <a:rPr lang="en-US" sz="7200" dirty="0" smtClean="0"/>
              <a:t>The Bible</a:t>
            </a:r>
          </a:p>
          <a:p>
            <a:pPr marL="0" indent="0" algn="ctr">
              <a:buNone/>
            </a:pPr>
            <a:endParaRPr lang="en-US" sz="4000" dirty="0" smtClean="0"/>
          </a:p>
          <a:p>
            <a:pPr marL="0" indent="0" algn="ctr">
              <a:buNone/>
            </a:pPr>
            <a:r>
              <a:rPr lang="en-US" sz="4000" dirty="0" smtClean="0"/>
              <a:t>What does it say about stewardship?</a:t>
            </a:r>
            <a:endParaRPr lang="en-US" sz="4000" dirty="0"/>
          </a:p>
        </p:txBody>
      </p:sp>
    </p:spTree>
    <p:extLst>
      <p:ext uri="{BB962C8B-B14F-4D97-AF65-F5344CB8AC3E}">
        <p14:creationId xmlns:p14="http://schemas.microsoft.com/office/powerpoint/2010/main" val="178023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lstStyle/>
          <a:p>
            <a:r>
              <a:rPr lang="en-US" dirty="0" smtClean="0"/>
              <a:t>It all belongs to God.</a:t>
            </a:r>
            <a:endParaRPr lang="en-US" dirty="0"/>
          </a:p>
        </p:txBody>
      </p:sp>
    </p:spTree>
    <p:extLst>
      <p:ext uri="{BB962C8B-B14F-4D97-AF65-F5344CB8AC3E}">
        <p14:creationId xmlns:p14="http://schemas.microsoft.com/office/powerpoint/2010/main" val="1553329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685800"/>
            <a:ext cx="6700838" cy="4847637"/>
          </a:xfrm>
          <a:prstGeom prst="rect">
            <a:avLst/>
          </a:prstGeom>
        </p:spPr>
      </p:pic>
    </p:spTree>
    <p:extLst>
      <p:ext uri="{BB962C8B-B14F-4D97-AF65-F5344CB8AC3E}">
        <p14:creationId xmlns:p14="http://schemas.microsoft.com/office/powerpoint/2010/main" val="797932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smtClean="0"/>
              <a:t>God is the creator and owner of all that is.</a:t>
            </a:r>
            <a:endParaRPr lang="en-US"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dirty="0"/>
              <a:t>Psalm 24:1-2</a:t>
            </a:r>
          </a:p>
          <a:p>
            <a:pPr marL="0" indent="0">
              <a:buNone/>
            </a:pPr>
            <a:r>
              <a:rPr lang="en-US" dirty="0"/>
              <a:t>The earth is the LORD’s and all that is in it,</a:t>
            </a:r>
          </a:p>
          <a:p>
            <a:pPr marL="0" indent="0">
              <a:buNone/>
            </a:pPr>
            <a:r>
              <a:rPr lang="en-US" dirty="0"/>
              <a:t>the world, and those who live in it;</a:t>
            </a:r>
          </a:p>
          <a:p>
            <a:pPr marL="0" indent="0">
              <a:buNone/>
            </a:pPr>
            <a:r>
              <a:rPr lang="en-US" dirty="0"/>
              <a:t>for he has founded it on the seas,</a:t>
            </a:r>
          </a:p>
          <a:p>
            <a:pPr marL="0" indent="0">
              <a:buNone/>
            </a:pPr>
            <a:r>
              <a:rPr lang="en-US" dirty="0"/>
              <a:t>and established it on the rivers.</a:t>
            </a:r>
          </a:p>
          <a:p>
            <a:pPr marL="0" indent="0">
              <a:buNone/>
            </a:pPr>
            <a:endParaRPr lang="en-US" dirty="0"/>
          </a:p>
        </p:txBody>
      </p:sp>
    </p:spTree>
    <p:extLst>
      <p:ext uri="{BB962C8B-B14F-4D97-AF65-F5344CB8AC3E}">
        <p14:creationId xmlns:p14="http://schemas.microsoft.com/office/powerpoint/2010/main" val="3961155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Psalm 89:11</a:t>
            </a:r>
          </a:p>
          <a:p>
            <a:pPr marL="0" indent="0">
              <a:buNone/>
            </a:pPr>
            <a:r>
              <a:rPr lang="en-US" dirty="0"/>
              <a:t>The heavens are yours, the earth also is yours;</a:t>
            </a:r>
          </a:p>
          <a:p>
            <a:pPr marL="0" indent="0">
              <a:buNone/>
            </a:pPr>
            <a:r>
              <a:rPr lang="en-US" dirty="0"/>
              <a:t>the world and all that is in it--you have founded </a:t>
            </a:r>
            <a:endParaRPr lang="en-US" dirty="0" smtClean="0"/>
          </a:p>
          <a:p>
            <a:pPr marL="0" indent="0">
              <a:buNone/>
            </a:pPr>
            <a:r>
              <a:rPr lang="en-US" dirty="0"/>
              <a:t>t</a:t>
            </a:r>
            <a:r>
              <a:rPr lang="en-US" dirty="0" smtClean="0"/>
              <a:t>hem.</a:t>
            </a:r>
            <a:endParaRPr lang="en-US" dirty="0"/>
          </a:p>
        </p:txBody>
      </p:sp>
    </p:spTree>
    <p:extLst>
      <p:ext uri="{BB962C8B-B14F-4D97-AF65-F5344CB8AC3E}">
        <p14:creationId xmlns:p14="http://schemas.microsoft.com/office/powerpoint/2010/main" val="1191515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250" y="457200"/>
            <a:ext cx="4320540" cy="5760720"/>
          </a:xfrm>
          <a:prstGeom prst="rect">
            <a:avLst/>
          </a:prstGeom>
        </p:spPr>
      </p:pic>
    </p:spTree>
    <p:extLst>
      <p:ext uri="{BB962C8B-B14F-4D97-AF65-F5344CB8AC3E}">
        <p14:creationId xmlns:p14="http://schemas.microsoft.com/office/powerpoint/2010/main" val="128468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1132</Words>
  <Application>Microsoft Office PowerPoint</Application>
  <PresentationFormat>On-screen Show (4:3)</PresentationFormat>
  <Paragraphs>86</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A Biblical Look at Stewardship</vt:lpstr>
      <vt:lpstr>What does “stewardship” mean?</vt:lpstr>
      <vt:lpstr>What does “stewardship” mean?</vt:lpstr>
      <vt:lpstr>The #1 Stewardship Resource regardless of your ministry setting</vt:lpstr>
      <vt:lpstr>It all belongs to God.</vt:lpstr>
      <vt:lpstr>PowerPoint Presentation</vt:lpstr>
      <vt:lpstr>God is the creator and owner of all that is.</vt:lpstr>
      <vt:lpstr>PowerPoint Presentation</vt:lpstr>
      <vt:lpstr>PowerPoint Presentation</vt:lpstr>
      <vt:lpstr>Morning Prayer</vt:lpstr>
      <vt:lpstr>It all belongs to God. </vt:lpstr>
      <vt:lpstr>We are stewards.</vt:lpstr>
      <vt:lpstr>We are stewards.</vt:lpstr>
      <vt:lpstr>Sty warden – the keeper of the sty.</vt:lpstr>
      <vt:lpstr>Steward – a most important and prestigious role</vt:lpstr>
      <vt:lpstr>Steward – a most important and prestigious role</vt:lpstr>
      <vt:lpstr>It all belongs to God. </vt:lpstr>
      <vt:lpstr>Justice issues around money</vt:lpstr>
      <vt:lpstr>Justice issues around money</vt:lpstr>
      <vt:lpstr>How you earn money</vt:lpstr>
      <vt:lpstr>The duty and delight of generous living</vt:lpstr>
      <vt:lpstr>The duty and delight of generous living</vt:lpstr>
      <vt:lpstr>The threat of money</vt:lpstr>
      <vt:lpstr>PowerPoint Presentation</vt:lpstr>
      <vt:lpstr>Where your money goes will cause your heart to go there as well. </vt:lpstr>
      <vt:lpstr>What does “stewardship” mean?</vt:lpstr>
      <vt:lpstr>What does “stewardship” mean?</vt:lpstr>
      <vt:lpstr>The most important thing you can do in stewardship ministry is to move the money conversation…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Lane</dc:creator>
  <cp:lastModifiedBy>BJ Collins</cp:lastModifiedBy>
  <cp:revision>5</cp:revision>
  <dcterms:created xsi:type="dcterms:W3CDTF">2014-01-20T18:46:03Z</dcterms:created>
  <dcterms:modified xsi:type="dcterms:W3CDTF">2014-10-20T19:10:15Z</dcterms:modified>
</cp:coreProperties>
</file>