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86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What we believe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Money talk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</c:f>
              <c:strCache>
                <c:ptCount val="1"/>
                <c:pt idx="0">
                  <c:v>God's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How</a:t>
            </a:r>
            <a:r>
              <a:rPr lang="en-US" baseline="0" dirty="0" smtClean="0"/>
              <a:t> we act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we act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</c:dPt>
          <c:cat>
            <c:strRef>
              <c:f>Sheet1!$A$2:$A$3</c:f>
              <c:strCache>
                <c:ptCount val="2"/>
                <c:pt idx="0">
                  <c:v>God's</c:v>
                </c:pt>
                <c:pt idx="1">
                  <c:v>Mine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How</a:t>
            </a:r>
            <a:r>
              <a:rPr lang="en-US" baseline="0" dirty="0" smtClean="0"/>
              <a:t> we really act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we really act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</c:dPt>
          <c:cat>
            <c:strRef>
              <c:f>Sheet1!$A$2:$A$3</c:f>
              <c:strCache>
                <c:ptCount val="2"/>
                <c:pt idx="0">
                  <c:v>God's</c:v>
                </c:pt>
                <c:pt idx="1">
                  <c:v>Mine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1.7</c:v>
                </c:pt>
                <c:pt idx="1">
                  <c:v>98.3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7EC2B6-A025-46F2-8DA5-E84E66EAA7E5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91EF556-3B1F-499C-9A04-909FCC243DA1}">
      <dgm:prSet phldrT="[Text]"/>
      <dgm:spPr/>
      <dgm:t>
        <a:bodyPr/>
        <a:lstStyle/>
        <a:p>
          <a:r>
            <a:rPr lang="en-US" b="1" dirty="0" smtClean="0"/>
            <a:t>DOWN</a:t>
          </a:r>
          <a:endParaRPr lang="en-US" b="1" dirty="0"/>
        </a:p>
      </dgm:t>
    </dgm:pt>
    <dgm:pt modelId="{2F612FFE-3DC7-477E-8BFC-0D51F70BA255}" type="parTrans" cxnId="{FC4ADB90-6227-4CE7-B8E4-800A61550B5D}">
      <dgm:prSet/>
      <dgm:spPr/>
      <dgm:t>
        <a:bodyPr/>
        <a:lstStyle/>
        <a:p>
          <a:endParaRPr lang="en-US"/>
        </a:p>
      </dgm:t>
    </dgm:pt>
    <dgm:pt modelId="{3ABE17C1-0CD0-42CB-8991-12999D764AB4}" type="sibTrans" cxnId="{FC4ADB90-6227-4CE7-B8E4-800A61550B5D}">
      <dgm:prSet/>
      <dgm:spPr/>
      <dgm:t>
        <a:bodyPr/>
        <a:lstStyle/>
        <a:p>
          <a:endParaRPr lang="en-US"/>
        </a:p>
      </dgm:t>
    </dgm:pt>
    <dgm:pt modelId="{89148C09-DA0E-4573-B733-336EDCB7FD7B}">
      <dgm:prSet phldrT="[Text]"/>
      <dgm:spPr/>
      <dgm:t>
        <a:bodyPr/>
        <a:lstStyle/>
        <a:p>
          <a:r>
            <a:rPr lang="en-US" b="1" dirty="0" smtClean="0"/>
            <a:t>IN</a:t>
          </a:r>
          <a:endParaRPr lang="en-US" b="1" dirty="0"/>
        </a:p>
      </dgm:t>
    </dgm:pt>
    <dgm:pt modelId="{615DB70E-F457-49D3-9A38-0BE8BE2A57CC}" type="parTrans" cxnId="{C9C0BDF8-11FA-4E06-8B96-7B2DFE3C26B2}">
      <dgm:prSet/>
      <dgm:spPr/>
      <dgm:t>
        <a:bodyPr/>
        <a:lstStyle/>
        <a:p>
          <a:endParaRPr lang="en-US"/>
        </a:p>
      </dgm:t>
    </dgm:pt>
    <dgm:pt modelId="{A7898192-DDB0-4606-B1D4-54BD42B4EF15}" type="sibTrans" cxnId="{C9C0BDF8-11FA-4E06-8B96-7B2DFE3C26B2}">
      <dgm:prSet/>
      <dgm:spPr/>
      <dgm:t>
        <a:bodyPr/>
        <a:lstStyle/>
        <a:p>
          <a:endParaRPr lang="en-US"/>
        </a:p>
      </dgm:t>
    </dgm:pt>
    <dgm:pt modelId="{B0D220D2-2839-4C7D-8D2F-389251B31CAA}">
      <dgm:prSet phldrT="[Text]"/>
      <dgm:spPr/>
      <dgm:t>
        <a:bodyPr/>
        <a:lstStyle/>
        <a:p>
          <a:r>
            <a:rPr lang="en-US" b="1" dirty="0" smtClean="0"/>
            <a:t>OUT</a:t>
          </a:r>
          <a:endParaRPr lang="en-US" b="1" dirty="0"/>
        </a:p>
      </dgm:t>
    </dgm:pt>
    <dgm:pt modelId="{BA5F1D56-AE4E-48DE-A36E-A911A278A6B7}" type="parTrans" cxnId="{A6E93ECE-DDB8-4622-B0BB-5A62FF6DDFA4}">
      <dgm:prSet/>
      <dgm:spPr/>
      <dgm:t>
        <a:bodyPr/>
        <a:lstStyle/>
        <a:p>
          <a:endParaRPr lang="en-US"/>
        </a:p>
      </dgm:t>
    </dgm:pt>
    <dgm:pt modelId="{CA4949DC-8FB7-4A63-A36A-67F786A6375D}" type="sibTrans" cxnId="{A6E93ECE-DDB8-4622-B0BB-5A62FF6DDFA4}">
      <dgm:prSet/>
      <dgm:spPr/>
      <dgm:t>
        <a:bodyPr/>
        <a:lstStyle/>
        <a:p>
          <a:endParaRPr lang="en-US"/>
        </a:p>
      </dgm:t>
    </dgm:pt>
    <dgm:pt modelId="{9A3221CA-BF20-4B96-854D-7B84DBD627F7}">
      <dgm:prSet phldrT="[Text]"/>
      <dgm:spPr/>
      <dgm:t>
        <a:bodyPr/>
        <a:lstStyle/>
        <a:p>
          <a:r>
            <a:rPr lang="en-US" b="1" dirty="0" smtClean="0"/>
            <a:t>Annual</a:t>
          </a:r>
          <a:r>
            <a:rPr lang="en-US" dirty="0" smtClean="0"/>
            <a:t> </a:t>
          </a:r>
          <a:r>
            <a:rPr lang="en-US" b="1" dirty="0" smtClean="0"/>
            <a:t>Response</a:t>
          </a:r>
          <a:endParaRPr lang="en-US" b="1" dirty="0"/>
        </a:p>
      </dgm:t>
    </dgm:pt>
    <dgm:pt modelId="{8A29B5D6-D0C5-4AC2-87FF-A61C6B4DD0E7}" type="parTrans" cxnId="{24E2E30E-4A38-4E97-9B08-15AD3BE9C842}">
      <dgm:prSet/>
      <dgm:spPr/>
      <dgm:t>
        <a:bodyPr/>
        <a:lstStyle/>
        <a:p>
          <a:endParaRPr lang="en-US"/>
        </a:p>
      </dgm:t>
    </dgm:pt>
    <dgm:pt modelId="{487DE67B-FB7E-4BE1-8A24-7EF6B789BC81}" type="sibTrans" cxnId="{24E2E30E-4A38-4E97-9B08-15AD3BE9C842}">
      <dgm:prSet/>
      <dgm:spPr/>
      <dgm:t>
        <a:bodyPr/>
        <a:lstStyle/>
        <a:p>
          <a:endParaRPr lang="en-US"/>
        </a:p>
      </dgm:t>
    </dgm:pt>
    <dgm:pt modelId="{34A895FA-C742-4837-9421-45A016DD8161}" type="pres">
      <dgm:prSet presAssocID="{837EC2B6-A025-46F2-8DA5-E84E66EAA7E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4D67AC-AFF7-4C25-A3B4-CD1545D168E3}" type="pres">
      <dgm:prSet presAssocID="{691EF556-3B1F-499C-9A04-909FCC243DA1}" presName="dummy" presStyleCnt="0"/>
      <dgm:spPr/>
    </dgm:pt>
    <dgm:pt modelId="{2E84C617-1652-4E55-86C6-9D3B391CA3D2}" type="pres">
      <dgm:prSet presAssocID="{691EF556-3B1F-499C-9A04-909FCC243DA1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95F79-5D8C-49F0-9A18-F7B5DD16145C}" type="pres">
      <dgm:prSet presAssocID="{3ABE17C1-0CD0-42CB-8991-12999D764AB4}" presName="sibTrans" presStyleLbl="node1" presStyleIdx="0" presStyleCnt="4"/>
      <dgm:spPr/>
      <dgm:t>
        <a:bodyPr/>
        <a:lstStyle/>
        <a:p>
          <a:endParaRPr lang="en-US"/>
        </a:p>
      </dgm:t>
    </dgm:pt>
    <dgm:pt modelId="{796B442F-691D-4104-A95D-4942E5743724}" type="pres">
      <dgm:prSet presAssocID="{89148C09-DA0E-4573-B733-336EDCB7FD7B}" presName="dummy" presStyleCnt="0"/>
      <dgm:spPr/>
    </dgm:pt>
    <dgm:pt modelId="{178B7039-4D62-4A64-B1C2-F2C4FB55F9D6}" type="pres">
      <dgm:prSet presAssocID="{89148C09-DA0E-4573-B733-336EDCB7FD7B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2CD19-1021-4574-8F20-C284F4E96657}" type="pres">
      <dgm:prSet presAssocID="{A7898192-DDB0-4606-B1D4-54BD42B4EF15}" presName="sibTrans" presStyleLbl="node1" presStyleIdx="1" presStyleCnt="4"/>
      <dgm:spPr/>
      <dgm:t>
        <a:bodyPr/>
        <a:lstStyle/>
        <a:p>
          <a:endParaRPr lang="en-US"/>
        </a:p>
      </dgm:t>
    </dgm:pt>
    <dgm:pt modelId="{94AD9740-170C-4D71-8CD0-1AF87B71783A}" type="pres">
      <dgm:prSet presAssocID="{B0D220D2-2839-4C7D-8D2F-389251B31CAA}" presName="dummy" presStyleCnt="0"/>
      <dgm:spPr/>
    </dgm:pt>
    <dgm:pt modelId="{EFF5143E-0144-4582-A651-6652F5E3FCBB}" type="pres">
      <dgm:prSet presAssocID="{B0D220D2-2839-4C7D-8D2F-389251B31CAA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E4555-C7BB-4A19-B846-6C37569090AF}" type="pres">
      <dgm:prSet presAssocID="{CA4949DC-8FB7-4A63-A36A-67F786A6375D}" presName="sibTrans" presStyleLbl="node1" presStyleIdx="2" presStyleCnt="4"/>
      <dgm:spPr/>
      <dgm:t>
        <a:bodyPr/>
        <a:lstStyle/>
        <a:p>
          <a:endParaRPr lang="en-US"/>
        </a:p>
      </dgm:t>
    </dgm:pt>
    <dgm:pt modelId="{B5B9C3B8-B1F1-4263-A59B-D38A7B488CC6}" type="pres">
      <dgm:prSet presAssocID="{9A3221CA-BF20-4B96-854D-7B84DBD627F7}" presName="dummy" presStyleCnt="0"/>
      <dgm:spPr/>
    </dgm:pt>
    <dgm:pt modelId="{11781F47-F969-4E3C-8F0F-74BBC135DC0B}" type="pres">
      <dgm:prSet presAssocID="{9A3221CA-BF20-4B96-854D-7B84DBD627F7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3A959-6346-4D6B-B6B3-CE92EA09BCB6}" type="pres">
      <dgm:prSet presAssocID="{487DE67B-FB7E-4BE1-8A24-7EF6B789BC81}" presName="sibTrans" presStyleLbl="node1" presStyleIdx="3" presStyleCnt="4" custLinFactNeighborX="-621" custLinFactNeighborY="4"/>
      <dgm:spPr/>
      <dgm:t>
        <a:bodyPr/>
        <a:lstStyle/>
        <a:p>
          <a:endParaRPr lang="en-US"/>
        </a:p>
      </dgm:t>
    </dgm:pt>
  </dgm:ptLst>
  <dgm:cxnLst>
    <dgm:cxn modelId="{071E98C5-C7EF-4001-8289-BF1D0B8EFCBD}" type="presOf" srcId="{89148C09-DA0E-4573-B733-336EDCB7FD7B}" destId="{178B7039-4D62-4A64-B1C2-F2C4FB55F9D6}" srcOrd="0" destOrd="0" presId="urn:microsoft.com/office/officeart/2005/8/layout/cycle1"/>
    <dgm:cxn modelId="{F917EE8F-EDC7-4EA5-AB4E-2088C2A505DA}" type="presOf" srcId="{CA4949DC-8FB7-4A63-A36A-67F786A6375D}" destId="{833E4555-C7BB-4A19-B846-6C37569090AF}" srcOrd="0" destOrd="0" presId="urn:microsoft.com/office/officeart/2005/8/layout/cycle1"/>
    <dgm:cxn modelId="{24E2E30E-4A38-4E97-9B08-15AD3BE9C842}" srcId="{837EC2B6-A025-46F2-8DA5-E84E66EAA7E5}" destId="{9A3221CA-BF20-4B96-854D-7B84DBD627F7}" srcOrd="3" destOrd="0" parTransId="{8A29B5D6-D0C5-4AC2-87FF-A61C6B4DD0E7}" sibTransId="{487DE67B-FB7E-4BE1-8A24-7EF6B789BC81}"/>
    <dgm:cxn modelId="{FC4ADB90-6227-4CE7-B8E4-800A61550B5D}" srcId="{837EC2B6-A025-46F2-8DA5-E84E66EAA7E5}" destId="{691EF556-3B1F-499C-9A04-909FCC243DA1}" srcOrd="0" destOrd="0" parTransId="{2F612FFE-3DC7-477E-8BFC-0D51F70BA255}" sibTransId="{3ABE17C1-0CD0-42CB-8991-12999D764AB4}"/>
    <dgm:cxn modelId="{00FA490D-815A-4E9F-9BD7-9ABED6C79935}" type="presOf" srcId="{487DE67B-FB7E-4BE1-8A24-7EF6B789BC81}" destId="{6443A959-6346-4D6B-B6B3-CE92EA09BCB6}" srcOrd="0" destOrd="0" presId="urn:microsoft.com/office/officeart/2005/8/layout/cycle1"/>
    <dgm:cxn modelId="{8D8785B6-2469-4972-8FF5-94B282B987E8}" type="presOf" srcId="{691EF556-3B1F-499C-9A04-909FCC243DA1}" destId="{2E84C617-1652-4E55-86C6-9D3B391CA3D2}" srcOrd="0" destOrd="0" presId="urn:microsoft.com/office/officeart/2005/8/layout/cycle1"/>
    <dgm:cxn modelId="{BA7B0FB7-1975-4068-8D14-47B79531D7EB}" type="presOf" srcId="{9A3221CA-BF20-4B96-854D-7B84DBD627F7}" destId="{11781F47-F969-4E3C-8F0F-74BBC135DC0B}" srcOrd="0" destOrd="0" presId="urn:microsoft.com/office/officeart/2005/8/layout/cycle1"/>
    <dgm:cxn modelId="{C9C0BDF8-11FA-4E06-8B96-7B2DFE3C26B2}" srcId="{837EC2B6-A025-46F2-8DA5-E84E66EAA7E5}" destId="{89148C09-DA0E-4573-B733-336EDCB7FD7B}" srcOrd="1" destOrd="0" parTransId="{615DB70E-F457-49D3-9A38-0BE8BE2A57CC}" sibTransId="{A7898192-DDB0-4606-B1D4-54BD42B4EF15}"/>
    <dgm:cxn modelId="{3BDC8331-0AF5-4BE0-A775-63179FFA69F8}" type="presOf" srcId="{3ABE17C1-0CD0-42CB-8991-12999D764AB4}" destId="{9A895F79-5D8C-49F0-9A18-F7B5DD16145C}" srcOrd="0" destOrd="0" presId="urn:microsoft.com/office/officeart/2005/8/layout/cycle1"/>
    <dgm:cxn modelId="{BA92225F-ECC7-4BBE-A9F8-CF87262C45C5}" type="presOf" srcId="{A7898192-DDB0-4606-B1D4-54BD42B4EF15}" destId="{49F2CD19-1021-4574-8F20-C284F4E96657}" srcOrd="0" destOrd="0" presId="urn:microsoft.com/office/officeart/2005/8/layout/cycle1"/>
    <dgm:cxn modelId="{A6E93ECE-DDB8-4622-B0BB-5A62FF6DDFA4}" srcId="{837EC2B6-A025-46F2-8DA5-E84E66EAA7E5}" destId="{B0D220D2-2839-4C7D-8D2F-389251B31CAA}" srcOrd="2" destOrd="0" parTransId="{BA5F1D56-AE4E-48DE-A36E-A911A278A6B7}" sibTransId="{CA4949DC-8FB7-4A63-A36A-67F786A6375D}"/>
    <dgm:cxn modelId="{D3ED175E-8688-4B78-996B-88B763B91686}" type="presOf" srcId="{B0D220D2-2839-4C7D-8D2F-389251B31CAA}" destId="{EFF5143E-0144-4582-A651-6652F5E3FCBB}" srcOrd="0" destOrd="0" presId="urn:microsoft.com/office/officeart/2005/8/layout/cycle1"/>
    <dgm:cxn modelId="{E6247728-7260-43C7-AA90-D30D9A6A3F1A}" type="presOf" srcId="{837EC2B6-A025-46F2-8DA5-E84E66EAA7E5}" destId="{34A895FA-C742-4837-9421-45A016DD8161}" srcOrd="0" destOrd="0" presId="urn:microsoft.com/office/officeart/2005/8/layout/cycle1"/>
    <dgm:cxn modelId="{B0E6C72E-56BF-4B12-A591-B0D6C6F9F5C9}" type="presParOf" srcId="{34A895FA-C742-4837-9421-45A016DD8161}" destId="{014D67AC-AFF7-4C25-A3B4-CD1545D168E3}" srcOrd="0" destOrd="0" presId="urn:microsoft.com/office/officeart/2005/8/layout/cycle1"/>
    <dgm:cxn modelId="{D1858038-3D8D-46B5-A202-1B2FBACE21DC}" type="presParOf" srcId="{34A895FA-C742-4837-9421-45A016DD8161}" destId="{2E84C617-1652-4E55-86C6-9D3B391CA3D2}" srcOrd="1" destOrd="0" presId="urn:microsoft.com/office/officeart/2005/8/layout/cycle1"/>
    <dgm:cxn modelId="{952DF1F2-37A2-4BD8-854A-D02A8C2E8569}" type="presParOf" srcId="{34A895FA-C742-4837-9421-45A016DD8161}" destId="{9A895F79-5D8C-49F0-9A18-F7B5DD16145C}" srcOrd="2" destOrd="0" presId="urn:microsoft.com/office/officeart/2005/8/layout/cycle1"/>
    <dgm:cxn modelId="{360E96C5-3E92-4F37-93EA-69B7F86FC609}" type="presParOf" srcId="{34A895FA-C742-4837-9421-45A016DD8161}" destId="{796B442F-691D-4104-A95D-4942E5743724}" srcOrd="3" destOrd="0" presId="urn:microsoft.com/office/officeart/2005/8/layout/cycle1"/>
    <dgm:cxn modelId="{3FAABE52-59A9-42BA-94A9-6495A75F184B}" type="presParOf" srcId="{34A895FA-C742-4837-9421-45A016DD8161}" destId="{178B7039-4D62-4A64-B1C2-F2C4FB55F9D6}" srcOrd="4" destOrd="0" presId="urn:microsoft.com/office/officeart/2005/8/layout/cycle1"/>
    <dgm:cxn modelId="{61FE2BCA-4AD4-4133-9F32-0CF71496E52C}" type="presParOf" srcId="{34A895FA-C742-4837-9421-45A016DD8161}" destId="{49F2CD19-1021-4574-8F20-C284F4E96657}" srcOrd="5" destOrd="0" presId="urn:microsoft.com/office/officeart/2005/8/layout/cycle1"/>
    <dgm:cxn modelId="{6794C209-390B-4330-A010-32DE6148FE35}" type="presParOf" srcId="{34A895FA-C742-4837-9421-45A016DD8161}" destId="{94AD9740-170C-4D71-8CD0-1AF87B71783A}" srcOrd="6" destOrd="0" presId="urn:microsoft.com/office/officeart/2005/8/layout/cycle1"/>
    <dgm:cxn modelId="{B3E3931B-0E1F-44A0-A040-FA7AED13F9E5}" type="presParOf" srcId="{34A895FA-C742-4837-9421-45A016DD8161}" destId="{EFF5143E-0144-4582-A651-6652F5E3FCBB}" srcOrd="7" destOrd="0" presId="urn:microsoft.com/office/officeart/2005/8/layout/cycle1"/>
    <dgm:cxn modelId="{59E606CC-D698-4736-90D2-079B70531087}" type="presParOf" srcId="{34A895FA-C742-4837-9421-45A016DD8161}" destId="{833E4555-C7BB-4A19-B846-6C37569090AF}" srcOrd="8" destOrd="0" presId="urn:microsoft.com/office/officeart/2005/8/layout/cycle1"/>
    <dgm:cxn modelId="{976BD37F-1189-4A23-BEE4-E56D688E5280}" type="presParOf" srcId="{34A895FA-C742-4837-9421-45A016DD8161}" destId="{B5B9C3B8-B1F1-4263-A59B-D38A7B488CC6}" srcOrd="9" destOrd="0" presId="urn:microsoft.com/office/officeart/2005/8/layout/cycle1"/>
    <dgm:cxn modelId="{C9750739-1D00-458F-A411-4E33B95EE7BF}" type="presParOf" srcId="{34A895FA-C742-4837-9421-45A016DD8161}" destId="{11781F47-F969-4E3C-8F0F-74BBC135DC0B}" srcOrd="10" destOrd="0" presId="urn:microsoft.com/office/officeart/2005/8/layout/cycle1"/>
    <dgm:cxn modelId="{51D37CD0-D51E-4FCF-9227-378D600EAEBA}" type="presParOf" srcId="{34A895FA-C742-4837-9421-45A016DD8161}" destId="{6443A959-6346-4D6B-B6B3-CE92EA09BCB6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EDF39-B108-4C34-919D-721FCC71EAB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83F9C-F67C-49C5-895C-52C9BCF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1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2654-D101-4820-AF34-D10A389C495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D2B6-F2B3-437B-934D-544B77B8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9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2654-D101-4820-AF34-D10A389C495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D2B6-F2B3-437B-934D-544B77B8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2654-D101-4820-AF34-D10A389C495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D2B6-F2B3-437B-934D-544B77B8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2654-D101-4820-AF34-D10A389C495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D2B6-F2B3-437B-934D-544B77B8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6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2654-D101-4820-AF34-D10A389C495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D2B6-F2B3-437B-934D-544B77B8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1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2654-D101-4820-AF34-D10A389C495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D2B6-F2B3-437B-934D-544B77B8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8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2654-D101-4820-AF34-D10A389C495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D2B6-F2B3-437B-934D-544B77B8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5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2654-D101-4820-AF34-D10A389C495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D2B6-F2B3-437B-934D-544B77B8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6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2654-D101-4820-AF34-D10A389C495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D2B6-F2B3-437B-934D-544B77B8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2654-D101-4820-AF34-D10A389C495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D2B6-F2B3-437B-934D-544B77B8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2654-D101-4820-AF34-D10A389C495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D2B6-F2B3-437B-934D-544B77B8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1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2654-D101-4820-AF34-D10A389C495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3D2B6-F2B3-437B-934D-544B77B8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48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Stewardship is </a:t>
            </a:r>
            <a:r>
              <a:rPr lang="en-US" smtClean="0"/>
              <a:t>More than a Season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#3 – Plan Your Annual Response Program (Starting in February)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Giving Magazine - http://www.stewardshipresources.org/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2800" y="3200400"/>
            <a:ext cx="2247758" cy="237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873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 Your Annual Response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New Consecration Sunday - http://store.augsburgfortress.org/store/search?ss=New+Consecration+Sunday&amp;c=-1&amp;x=28&amp;y=16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00400"/>
            <a:ext cx="1880317" cy="283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0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 Your Annual Response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with Jesus – http://resources.elca.org/Stewardship-A_Walk_with_Jesus.html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3429000"/>
            <a:ext cx="18383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47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/>
              <a:t>#3 – Plan Your Annual Response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Stretch yourself – Consider how you might target your ask to specific members or groups of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#4 – Plan to Tell Your Congregation’s Story to </a:t>
            </a:r>
            <a:r>
              <a:rPr lang="en-US" smtClean="0"/>
              <a:t>Your Congregation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a month by month plan for the next year</a:t>
            </a:r>
          </a:p>
          <a:p>
            <a:pPr lvl="0"/>
            <a:r>
              <a:rPr lang="en-US" dirty="0" smtClean="0"/>
              <a:t>The need to tell something many times using different media before the message is heard</a:t>
            </a:r>
          </a:p>
          <a:p>
            <a:pPr lvl="0"/>
            <a:r>
              <a:rPr lang="en-US" dirty="0" smtClean="0"/>
              <a:t>The knowledge gap between leaders and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5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Telling the local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repeat myself – don’t assume too much knowledge</a:t>
            </a:r>
          </a:p>
          <a:p>
            <a:r>
              <a:rPr lang="en-US" dirty="0" smtClean="0"/>
              <a:t>Temple Talks (short, sweet and well-rehearsed) are effective for this task</a:t>
            </a:r>
          </a:p>
          <a:p>
            <a:r>
              <a:rPr lang="en-US" dirty="0" smtClean="0"/>
              <a:t>Tell the congregation’s story</a:t>
            </a:r>
          </a:p>
          <a:p>
            <a:r>
              <a:rPr lang="en-US" dirty="0" smtClean="0"/>
              <a:t>Tell the story of the congregation in the community</a:t>
            </a:r>
          </a:p>
          <a:p>
            <a:r>
              <a:rPr lang="en-US" dirty="0" smtClean="0"/>
              <a:t>Connect telling, serving and giving</a:t>
            </a:r>
          </a:p>
          <a:p>
            <a:r>
              <a:rPr lang="en-US" dirty="0" smtClean="0"/>
              <a:t>This might be the best place to engage younger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2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Telling the story of designated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web and available print resources</a:t>
            </a:r>
          </a:p>
          <a:p>
            <a:r>
              <a:rPr lang="en-US" dirty="0" smtClean="0"/>
              <a:t>Guest speakers/preachers</a:t>
            </a:r>
          </a:p>
          <a:p>
            <a:r>
              <a:rPr lang="en-US" dirty="0" smtClean="0"/>
              <a:t>Mission trips?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9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0408" y="990599"/>
            <a:ext cx="723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/>
              <a:t>Telling the story of synod and </a:t>
            </a:r>
            <a:r>
              <a:rPr lang="en-US" sz="3200" dirty="0" err="1"/>
              <a:t>churchwide</a:t>
            </a:r>
            <a:endParaRPr lang="en-US" sz="32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480929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http://www.uss-elca.org/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5224" y="4800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www.elca.org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3523" y="2590800"/>
            <a:ext cx="6712769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1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 – Develop a Plan for Thanking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Lessons from Luther Seminary (and many other non-profits)</a:t>
            </a:r>
          </a:p>
          <a:p>
            <a:pPr lvl="1"/>
            <a:r>
              <a:rPr lang="en-US" dirty="0"/>
              <a:t>How Luther Seminary thanks donors</a:t>
            </a:r>
          </a:p>
          <a:p>
            <a:pPr lvl="1"/>
            <a:r>
              <a:rPr lang="en-US" dirty="0"/>
              <a:t>How much of this is transferable?</a:t>
            </a:r>
          </a:p>
          <a:p>
            <a:pPr lvl="1"/>
            <a:r>
              <a:rPr lang="en-US" dirty="0"/>
              <a:t>What are the possibilities of giver targeted thanking?</a:t>
            </a:r>
          </a:p>
          <a:p>
            <a:pPr lvl="1"/>
            <a:r>
              <a:rPr lang="en-US" dirty="0"/>
              <a:t>What are the dangers of giver targeted thanking?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5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Develop a Plan for Thanking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General ways of thanking</a:t>
            </a:r>
          </a:p>
          <a:p>
            <a:pPr lvl="1"/>
            <a:r>
              <a:rPr lang="en-US" dirty="0"/>
              <a:t>With reports of giving</a:t>
            </a:r>
          </a:p>
          <a:p>
            <a:pPr lvl="1"/>
            <a:r>
              <a:rPr lang="en-US" dirty="0"/>
              <a:t>In worship</a:t>
            </a:r>
          </a:p>
          <a:p>
            <a:pPr lvl="1"/>
            <a:r>
              <a:rPr lang="en-US" dirty="0"/>
              <a:t>In newsletters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3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Eight Stewardship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Talk about money when you aren’t asking for any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Preach faith and finances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Evaluate/Plan your annual response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Tell your congregation’s story to your congregation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Develop a plan for thanking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Offer a personal financial wellness resource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Expand your “ways of giving”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Talk about stewardship year-round</a:t>
            </a:r>
          </a:p>
        </p:txBody>
      </p:sp>
    </p:spTree>
    <p:extLst>
      <p:ext uri="{BB962C8B-B14F-4D97-AF65-F5344CB8AC3E}">
        <p14:creationId xmlns:p14="http://schemas.microsoft.com/office/powerpoint/2010/main" val="94912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 Plan for Thanking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Specific ways of thanking</a:t>
            </a:r>
          </a:p>
          <a:p>
            <a:pPr lvl="1"/>
            <a:r>
              <a:rPr lang="en-US" dirty="0" smtClean="0"/>
              <a:t>Pastor intentionally thanks before/after worship</a:t>
            </a:r>
          </a:p>
          <a:p>
            <a:pPr lvl="1"/>
            <a:r>
              <a:rPr lang="en-US" dirty="0" smtClean="0"/>
              <a:t>Pastor writes five thank you letters per week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ongregational </a:t>
            </a:r>
            <a:r>
              <a:rPr lang="en-US" dirty="0" err="1" smtClean="0"/>
              <a:t>thanker</a:t>
            </a:r>
            <a:r>
              <a:rPr lang="en-US" dirty="0" smtClean="0"/>
              <a:t>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8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 Plan for Thanking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Think of as many occasions as possible that people give to your congregation</a:t>
            </a:r>
          </a:p>
          <a:p>
            <a:r>
              <a:rPr lang="en-US" dirty="0" smtClean="0"/>
              <a:t>Develop a plan for how you will respond to each occasion</a:t>
            </a:r>
          </a:p>
          <a:p>
            <a:pPr lvl="1"/>
            <a:r>
              <a:rPr lang="en-US" dirty="0" smtClean="0"/>
              <a:t>Regular giving by members</a:t>
            </a:r>
          </a:p>
          <a:p>
            <a:pPr lvl="1"/>
            <a:r>
              <a:rPr lang="en-US" dirty="0" smtClean="0"/>
              <a:t>Regular giving by non-members</a:t>
            </a:r>
          </a:p>
          <a:p>
            <a:pPr lvl="1"/>
            <a:r>
              <a:rPr lang="en-US" dirty="0" smtClean="0"/>
              <a:t>First time gift</a:t>
            </a:r>
          </a:p>
          <a:p>
            <a:pPr lvl="1"/>
            <a:r>
              <a:rPr lang="en-US" dirty="0" smtClean="0"/>
              <a:t>One-time gift by member or friend</a:t>
            </a:r>
          </a:p>
          <a:p>
            <a:pPr lvl="1"/>
            <a:r>
              <a:rPr lang="en-US" dirty="0" smtClean="0"/>
              <a:t>Memorial gift by member</a:t>
            </a:r>
          </a:p>
          <a:p>
            <a:pPr lvl="1"/>
            <a:r>
              <a:rPr lang="en-US" dirty="0" smtClean="0"/>
              <a:t>Memorial gift by non-member</a:t>
            </a:r>
          </a:p>
          <a:p>
            <a:pPr lvl="1"/>
            <a:r>
              <a:rPr lang="en-US" dirty="0" smtClean="0"/>
              <a:t>Don’t forget estimates of giving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4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a Plan for Thanking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Stretch yourself – To thank effectively, a pastor must know what people give.  Does your pastor know what people give?  </a:t>
            </a:r>
          </a:p>
          <a:p>
            <a:pPr lvl="1"/>
            <a:r>
              <a:rPr lang="en-US" dirty="0" smtClean="0"/>
              <a:t>If so, how is this knowledge used to further the ministry of the congregation?  </a:t>
            </a:r>
          </a:p>
          <a:p>
            <a:pPr lvl="1"/>
            <a:r>
              <a:rPr lang="en-US" dirty="0" smtClean="0"/>
              <a:t>If not,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6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#6 – Offer a Personal </a:t>
            </a:r>
            <a:r>
              <a:rPr lang="en-US" dirty="0"/>
              <a:t>F</a:t>
            </a:r>
            <a:r>
              <a:rPr lang="en-US" dirty="0" smtClean="0"/>
              <a:t>inancial </a:t>
            </a:r>
            <a:r>
              <a:rPr lang="en-US" dirty="0"/>
              <a:t>W</a:t>
            </a:r>
            <a:r>
              <a:rPr lang="en-US" dirty="0" smtClean="0"/>
              <a:t>ellness </a:t>
            </a:r>
            <a:r>
              <a:rPr lang="en-US" dirty="0"/>
              <a:t>R</a:t>
            </a:r>
            <a:r>
              <a:rPr lang="en-US" dirty="0" smtClean="0"/>
              <a:t>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lots of options:</a:t>
            </a:r>
          </a:p>
          <a:p>
            <a:r>
              <a:rPr lang="en-US" sz="2800" dirty="0" smtClean="0"/>
              <a:t>“Enough” by Adam Hamilton – book with discussion</a:t>
            </a:r>
          </a:p>
          <a:p>
            <a:r>
              <a:rPr lang="en-US" sz="2800" dirty="0" smtClean="0"/>
              <a:t>Financial Peace University – Dave Ramsey</a:t>
            </a:r>
          </a:p>
          <a:p>
            <a:r>
              <a:rPr lang="en-US" sz="2800" dirty="0" smtClean="0"/>
              <a:t>Good Sense Movement – Willow Creek</a:t>
            </a:r>
          </a:p>
          <a:p>
            <a:r>
              <a:rPr lang="en-US" sz="2800" dirty="0" smtClean="0"/>
              <a:t>Share Save Spend resources – Nathan Dungan</a:t>
            </a:r>
          </a:p>
          <a:p>
            <a:r>
              <a:rPr lang="en-US" sz="2800" dirty="0" smtClean="0"/>
              <a:t>More than Money Matters - Thrivent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1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 – Expand Your Ways of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how people can give to your congregation, </a:t>
            </a:r>
          </a:p>
          <a:p>
            <a:r>
              <a:rPr lang="en-US" dirty="0" smtClean="0"/>
              <a:t>Ask how they would like to give to your congregation, </a:t>
            </a:r>
          </a:p>
          <a:p>
            <a:r>
              <a:rPr lang="en-US" dirty="0" smtClean="0"/>
              <a:t>Implement at least one new way of giving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6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dduddy002\AppData\Local\Microsoft\Windows\Temporary Internet Files\Content.IE5\RVHP2NQX\MP90044223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191000"/>
            <a:ext cx="17145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 Your Ways of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Check/Cash in offering plate or by mail</a:t>
            </a:r>
          </a:p>
          <a:p>
            <a:r>
              <a:rPr lang="en-US" dirty="0"/>
              <a:t>Designated </a:t>
            </a:r>
            <a:r>
              <a:rPr lang="en-US" dirty="0" smtClean="0"/>
              <a:t>gift</a:t>
            </a:r>
          </a:p>
          <a:p>
            <a:r>
              <a:rPr lang="en-US" dirty="0" smtClean="0"/>
              <a:t>Stock gift</a:t>
            </a:r>
          </a:p>
          <a:p>
            <a:r>
              <a:rPr lang="en-US" dirty="0" smtClean="0"/>
              <a:t>Endowment gift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 Transfer</a:t>
            </a:r>
          </a:p>
          <a:p>
            <a:r>
              <a:rPr lang="en-US" dirty="0" smtClean="0"/>
              <a:t>Credit/Debit Card</a:t>
            </a:r>
            <a:endParaRPr lang="en-US" dirty="0"/>
          </a:p>
          <a:p>
            <a:r>
              <a:rPr lang="en-US" dirty="0" smtClean="0"/>
              <a:t>Online Giving </a:t>
            </a:r>
            <a:r>
              <a:rPr lang="en-US" dirty="0"/>
              <a:t>through </a:t>
            </a:r>
            <a:r>
              <a:rPr lang="en-US" dirty="0" smtClean="0"/>
              <a:t>your website</a:t>
            </a:r>
            <a:endParaRPr lang="en-US" dirty="0"/>
          </a:p>
          <a:p>
            <a:r>
              <a:rPr lang="en-US" dirty="0" smtClean="0"/>
              <a:t>Text Giving</a:t>
            </a:r>
            <a:endParaRPr lang="en-US" dirty="0"/>
          </a:p>
          <a:p>
            <a:endParaRPr lang="en-US" dirty="0"/>
          </a:p>
        </p:txBody>
      </p:sp>
      <p:pic>
        <p:nvPicPr>
          <p:cNvPr id="1029" name="Picture 5" descr="C:\Users\dduddy002\AppData\Local\Microsoft\Windows\Temporary Internet Files\Content.IE5\68PA407T\MP9004223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194" y="4191000"/>
            <a:ext cx="1462224" cy="219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8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#8 – Talk about stewardship </a:t>
            </a:r>
            <a:br>
              <a:rPr lang="en-US" dirty="0" smtClean="0"/>
            </a:br>
            <a:r>
              <a:rPr lang="en-US" dirty="0" smtClean="0"/>
              <a:t>year-round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Stewardship isn’t a season</a:t>
            </a:r>
          </a:p>
          <a:p>
            <a:r>
              <a:rPr lang="en-US" dirty="0"/>
              <a:t>Stewardship is a way of life. It is a mindset, a culture, and a practice that can never be contained in an annual three-week campaign</a:t>
            </a:r>
            <a:r>
              <a:rPr lang="en-US" dirty="0" smtClean="0"/>
              <a:t>.</a:t>
            </a:r>
          </a:p>
          <a:p>
            <a:r>
              <a:rPr lang="en-US" dirty="0" smtClean="0"/>
              <a:t>Year-round stewardship is intentionally holistic.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4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Stewards of God’s Love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15" y="1600200"/>
            <a:ext cx="3620770" cy="4525963"/>
          </a:xfrm>
        </p:spPr>
      </p:pic>
    </p:spTree>
    <p:extLst>
      <p:ext uri="{BB962C8B-B14F-4D97-AF65-F5344CB8AC3E}">
        <p14:creationId xmlns:p14="http://schemas.microsoft.com/office/powerpoint/2010/main" val="36058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Stewards of God’s Love</a:t>
            </a:r>
            <a:endParaRPr lang="en-US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565392343"/>
              </p:ext>
            </p:extLst>
          </p:nvPr>
        </p:nvGraphicFramePr>
        <p:xfrm>
          <a:off x="1143000" y="1524000"/>
          <a:ext cx="6629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4800" y="1762405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Congregational Community</a:t>
            </a:r>
          </a:p>
          <a:p>
            <a:endParaRPr lang="en-US" sz="2000" dirty="0" smtClean="0"/>
          </a:p>
          <a:p>
            <a:r>
              <a:rPr lang="en-US" sz="2000" dirty="0" smtClean="0"/>
              <a:t>God’s Abundance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2077253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God’s Grace</a:t>
            </a:r>
          </a:p>
          <a:p>
            <a:r>
              <a:rPr lang="en-US" sz="2000" dirty="0" smtClean="0"/>
              <a:t>Story</a:t>
            </a:r>
          </a:p>
          <a:p>
            <a:r>
              <a:rPr lang="en-US" sz="2000" dirty="0" smtClean="0"/>
              <a:t>Creation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4923709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Justice</a:t>
            </a:r>
          </a:p>
          <a:p>
            <a:r>
              <a:rPr lang="en-US" sz="2000" dirty="0" smtClean="0"/>
              <a:t>Local Community</a:t>
            </a:r>
          </a:p>
          <a:p>
            <a:r>
              <a:rPr lang="en-US" sz="2000" dirty="0" smtClean="0"/>
              <a:t>Global Community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4769820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Talents</a:t>
            </a:r>
          </a:p>
          <a:p>
            <a:r>
              <a:rPr lang="en-US" sz="2000" dirty="0" smtClean="0"/>
              <a:t>Time</a:t>
            </a:r>
          </a:p>
          <a:p>
            <a:r>
              <a:rPr lang="en-US" sz="2000" dirty="0" smtClean="0"/>
              <a:t>Money</a:t>
            </a:r>
          </a:p>
          <a:p>
            <a:r>
              <a:rPr lang="en-US" sz="2000" dirty="0" smtClean="0"/>
              <a:t>Stuff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539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might year-round stewardship look like in your congregation?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Bi-Annual Plan</a:t>
            </a:r>
          </a:p>
          <a:p>
            <a:pPr lvl="1"/>
            <a:r>
              <a:rPr lang="en-US" dirty="0" smtClean="0"/>
              <a:t>Annual Response Program</a:t>
            </a:r>
          </a:p>
          <a:p>
            <a:pPr lvl="1"/>
            <a:r>
              <a:rPr lang="en-US" dirty="0" smtClean="0"/>
              <a:t>Another emphasis (time, talent, earth, etc.) </a:t>
            </a:r>
          </a:p>
          <a:p>
            <a:r>
              <a:rPr lang="en-US" b="1" dirty="0" smtClean="0"/>
              <a:t>Quarterly Plan</a:t>
            </a:r>
          </a:p>
          <a:p>
            <a:pPr lvl="1"/>
            <a:r>
              <a:rPr lang="en-US" dirty="0" smtClean="0"/>
              <a:t>Annual Response Program</a:t>
            </a:r>
          </a:p>
          <a:p>
            <a:pPr lvl="1"/>
            <a:r>
              <a:rPr lang="en-US" dirty="0" smtClean="0"/>
              <a:t>3 other seasonal stewardship themes</a:t>
            </a:r>
          </a:p>
          <a:p>
            <a:r>
              <a:rPr lang="en-US" b="1" dirty="0" smtClean="0"/>
              <a:t>Monthly Plan</a:t>
            </a:r>
          </a:p>
          <a:p>
            <a:pPr lvl="1"/>
            <a:r>
              <a:rPr lang="en-US" dirty="0" smtClean="0"/>
              <a:t>1 stewardship theme for each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4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1. Talk </a:t>
            </a:r>
            <a:r>
              <a:rPr lang="en-US" sz="3200" dirty="0"/>
              <a:t>about money when you aren’t asking for any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59503437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10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Eight Stewardship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Talk about money when you aren’t asking for any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Preach faith and finances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Evaluate/Plan your annual response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Tell your congregation’s story to your congregation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Develop a plan for thanking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Offer a personal financial wellness resource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Expand your “ways of giving”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Talk about stewardship year-round</a:t>
            </a:r>
          </a:p>
        </p:txBody>
      </p:sp>
    </p:spTree>
    <p:extLst>
      <p:ext uri="{BB962C8B-B14F-4D97-AF65-F5344CB8AC3E}">
        <p14:creationId xmlns:p14="http://schemas.microsoft.com/office/powerpoint/2010/main" val="401362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Talk </a:t>
            </a:r>
            <a:r>
              <a:rPr lang="en-US" sz="3200" dirty="0"/>
              <a:t>about money when you aren’t asking for any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03626235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02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Talk </a:t>
            </a:r>
            <a:r>
              <a:rPr lang="en-US" sz="3200" dirty="0"/>
              <a:t>about money when you aren’t asking for any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6170083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02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helpful steps forward?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have you done in your congregation to talk about money as a part of one’s spiritual journey, instead of talking about money only when you are asking for some?</a:t>
            </a:r>
          </a:p>
        </p:txBody>
      </p:sp>
    </p:spTree>
    <p:extLst>
      <p:ext uri="{BB962C8B-B14F-4D97-AF65-F5344CB8AC3E}">
        <p14:creationId xmlns:p14="http://schemas.microsoft.com/office/powerpoint/2010/main" val="228263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#2 -Preach Faith and 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assigned text invites a sermon on faith and finances, seize the opportunity boldly</a:t>
            </a:r>
          </a:p>
          <a:p>
            <a:r>
              <a:rPr lang="en-US" dirty="0" smtClean="0"/>
              <a:t>How about a sermon </a:t>
            </a:r>
            <a:r>
              <a:rPr lang="en-US" dirty="0"/>
              <a:t>series on generous people in the </a:t>
            </a:r>
            <a:r>
              <a:rPr lang="en-US" dirty="0" smtClean="0"/>
              <a:t>bible?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8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#3 – Conduct an Excellent </a:t>
            </a:r>
            <a:br>
              <a:rPr lang="en-US" dirty="0" smtClean="0"/>
            </a:br>
            <a:r>
              <a:rPr lang="en-US" dirty="0" smtClean="0"/>
              <a:t>Annual Response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563563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#3 – Evaluate your Annual Response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numbers?</a:t>
            </a:r>
          </a:p>
          <a:p>
            <a:r>
              <a:rPr lang="en-US" dirty="0" smtClean="0"/>
              <a:t>How did it feel?</a:t>
            </a:r>
          </a:p>
          <a:p>
            <a:r>
              <a:rPr lang="en-US" dirty="0" smtClean="0"/>
              <a:t>What will you do the same next year?</a:t>
            </a:r>
          </a:p>
          <a:p>
            <a:r>
              <a:rPr lang="en-US" dirty="0" smtClean="0"/>
              <a:t>What will you do differently next year?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0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895</Words>
  <Application>Microsoft Office PowerPoint</Application>
  <PresentationFormat>On-screen Show (4:3)</PresentationFormat>
  <Paragraphs>146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Stewardship is More than a Season</vt:lpstr>
      <vt:lpstr>Eight Stewardship Ideas</vt:lpstr>
      <vt:lpstr>PowerPoint Presentation</vt:lpstr>
      <vt:lpstr>PowerPoint Presentation</vt:lpstr>
      <vt:lpstr>PowerPoint Presentation</vt:lpstr>
      <vt:lpstr>What are some helpful steps forward?</vt:lpstr>
      <vt:lpstr>#2 -Preach Faith and Finances</vt:lpstr>
      <vt:lpstr>#3 – Conduct an Excellent  Annual Response Program</vt:lpstr>
      <vt:lpstr>#3 – Evaluate your Annual Response Program</vt:lpstr>
      <vt:lpstr>#3 – Plan Your Annual Response Program (Starting in February)</vt:lpstr>
      <vt:lpstr>Plan Your Annual Response Program</vt:lpstr>
      <vt:lpstr>Plan Your Annual Response Program</vt:lpstr>
      <vt:lpstr>#3 – Plan Your Annual Response Program</vt:lpstr>
      <vt:lpstr>#4 – Plan to Tell Your Congregation’s Story to Your Congregation</vt:lpstr>
      <vt:lpstr>Telling the local story</vt:lpstr>
      <vt:lpstr>Telling the story of designated giving</vt:lpstr>
      <vt:lpstr>PowerPoint Presentation</vt:lpstr>
      <vt:lpstr>#5 – Develop a Plan for Thanking</vt:lpstr>
      <vt:lpstr>Develop a Plan for Thanking </vt:lpstr>
      <vt:lpstr>Develop a Plan for Thanking</vt:lpstr>
      <vt:lpstr>Develop a Plan for Thanking</vt:lpstr>
      <vt:lpstr>Develop a Plan for Thanking</vt:lpstr>
      <vt:lpstr>#6 – Offer a Personal Financial Wellness Resource</vt:lpstr>
      <vt:lpstr>#7 – Expand Your Ways of Giving</vt:lpstr>
      <vt:lpstr>Expand Your Ways of Giving</vt:lpstr>
      <vt:lpstr>#8 – Talk about stewardship  year-round</vt:lpstr>
      <vt:lpstr>Stewards of God’s Love</vt:lpstr>
      <vt:lpstr>Stewards of God’s Love</vt:lpstr>
      <vt:lpstr>What might year-round stewardship look like in your congregation?</vt:lpstr>
      <vt:lpstr>Eight Stewardship Ideas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Lane</dc:creator>
  <cp:lastModifiedBy>BJ Collins</cp:lastModifiedBy>
  <cp:revision>8</cp:revision>
  <dcterms:created xsi:type="dcterms:W3CDTF">2014-01-20T18:39:50Z</dcterms:created>
  <dcterms:modified xsi:type="dcterms:W3CDTF">2014-10-20T19:04:21Z</dcterms:modified>
</cp:coreProperties>
</file>